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8"/>
  </p:sldMasterIdLst>
  <p:notesMasterIdLst>
    <p:notesMasterId r:id="rId104"/>
  </p:notesMasterIdLst>
  <p:handoutMasterIdLst>
    <p:handoutMasterId r:id="rId105"/>
  </p:handoutMasterIdLst>
  <p:sldIdLst>
    <p:sldId id="671" r:id="rId9"/>
    <p:sldId id="691" r:id="rId10"/>
    <p:sldId id="721" r:id="rId11"/>
    <p:sldId id="585" r:id="rId12"/>
    <p:sldId id="591" r:id="rId13"/>
    <p:sldId id="722" r:id="rId14"/>
    <p:sldId id="723" r:id="rId15"/>
    <p:sldId id="850" r:id="rId16"/>
    <p:sldId id="729" r:id="rId17"/>
    <p:sldId id="730" r:id="rId18"/>
    <p:sldId id="731" r:id="rId19"/>
    <p:sldId id="837" r:id="rId20"/>
    <p:sldId id="793" r:id="rId21"/>
    <p:sldId id="838" r:id="rId22"/>
    <p:sldId id="839" r:id="rId23"/>
    <p:sldId id="840" r:id="rId24"/>
    <p:sldId id="841" r:id="rId25"/>
    <p:sldId id="836" r:id="rId26"/>
    <p:sldId id="842" r:id="rId27"/>
    <p:sldId id="810" r:id="rId28"/>
    <p:sldId id="843" r:id="rId29"/>
    <p:sldId id="844" r:id="rId30"/>
    <p:sldId id="809" r:id="rId31"/>
    <p:sldId id="845" r:id="rId32"/>
    <p:sldId id="846" r:id="rId33"/>
    <p:sldId id="852" r:id="rId34"/>
    <p:sldId id="847" r:id="rId35"/>
    <p:sldId id="848" r:id="rId36"/>
    <p:sldId id="728" r:id="rId37"/>
    <p:sldId id="674" r:id="rId38"/>
    <p:sldId id="675" r:id="rId39"/>
    <p:sldId id="762" r:id="rId40"/>
    <p:sldId id="819" r:id="rId41"/>
    <p:sldId id="820" r:id="rId42"/>
    <p:sldId id="681" r:id="rId43"/>
    <p:sldId id="684" r:id="rId44"/>
    <p:sldId id="697" r:id="rId45"/>
    <p:sldId id="822" r:id="rId46"/>
    <p:sldId id="823" r:id="rId47"/>
    <p:sldId id="824" r:id="rId48"/>
    <p:sldId id="733" r:id="rId49"/>
    <p:sldId id="825" r:id="rId50"/>
    <p:sldId id="732" r:id="rId51"/>
    <p:sldId id="826" r:id="rId52"/>
    <p:sldId id="827" r:id="rId53"/>
    <p:sldId id="828" r:id="rId54"/>
    <p:sldId id="785" r:id="rId55"/>
    <p:sldId id="786" r:id="rId56"/>
    <p:sldId id="787" r:id="rId57"/>
    <p:sldId id="797" r:id="rId58"/>
    <p:sldId id="798" r:id="rId59"/>
    <p:sldId id="261" r:id="rId60"/>
    <p:sldId id="741" r:id="rId61"/>
    <p:sldId id="744" r:id="rId62"/>
    <p:sldId id="690" r:id="rId63"/>
    <p:sldId id="745" r:id="rId64"/>
    <p:sldId id="774" r:id="rId65"/>
    <p:sldId id="746" r:id="rId66"/>
    <p:sldId id="734" r:id="rId67"/>
    <p:sldId id="747" r:id="rId68"/>
    <p:sldId id="779" r:id="rId69"/>
    <p:sldId id="780" r:id="rId70"/>
    <p:sldId id="813" r:id="rId71"/>
    <p:sldId id="782" r:id="rId72"/>
    <p:sldId id="783" r:id="rId73"/>
    <p:sldId id="727" r:id="rId74"/>
    <p:sldId id="258" r:id="rId75"/>
    <p:sldId id="765" r:id="rId76"/>
    <p:sldId id="259" r:id="rId77"/>
    <p:sldId id="814" r:id="rId78"/>
    <p:sldId id="775" r:id="rId79"/>
    <p:sldId id="772" r:id="rId80"/>
    <p:sldId id="766" r:id="rId81"/>
    <p:sldId id="776" r:id="rId82"/>
    <p:sldId id="726" r:id="rId83"/>
    <p:sldId id="815" r:id="rId84"/>
    <p:sldId id="816" r:id="rId85"/>
    <p:sldId id="795" r:id="rId86"/>
    <p:sldId id="781" r:id="rId87"/>
    <p:sldId id="817" r:id="rId88"/>
    <p:sldId id="748" r:id="rId89"/>
    <p:sldId id="749" r:id="rId90"/>
    <p:sldId id="829" r:id="rId91"/>
    <p:sldId id="830" r:id="rId92"/>
    <p:sldId id="831" r:id="rId93"/>
    <p:sldId id="832" r:id="rId94"/>
    <p:sldId id="833" r:id="rId95"/>
    <p:sldId id="743" r:id="rId96"/>
    <p:sldId id="768" r:id="rId97"/>
    <p:sldId id="849" r:id="rId98"/>
    <p:sldId id="851" r:id="rId99"/>
    <p:sldId id="769" r:id="rId100"/>
    <p:sldId id="771" r:id="rId101"/>
    <p:sldId id="724" r:id="rId102"/>
    <p:sldId id="725" r:id="rId10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yth, Alison" initials="AME" lastIdx="1" clrIdx="0"/>
  <p:cmAuthor id="1" name="Rich Mason" initials="ram" lastIdx="2" clrIdx="1"/>
  <p:cmAuthor id="2" name="newuser" initials="n" lastIdx="1" clrIdx="2"/>
  <p:cmAuthor id="3" name="Zubrow, Alexis" initials="ZA" lastIdx="1" clrIdx="3">
    <p:extLst>
      <p:ext uri="{19B8F6BF-5375-455C-9EA6-DF929625EA0E}">
        <p15:presenceInfo xmlns:p15="http://schemas.microsoft.com/office/powerpoint/2012/main" userId="S-1-5-21-1339303556-449845944-1601390327-258611" providerId="AD"/>
      </p:ext>
    </p:extLst>
  </p:cmAuthor>
  <p:cmAuthor id="4" name="Eyth, Alison" initials="EA" lastIdx="11" clrIdx="4">
    <p:extLst>
      <p:ext uri="{19B8F6BF-5375-455C-9EA6-DF929625EA0E}">
        <p15:presenceInfo xmlns:p15="http://schemas.microsoft.com/office/powerpoint/2012/main" userId="S-1-5-21-1339303556-449845944-1601390327-223308" providerId="AD"/>
      </p:ext>
    </p:extLst>
  </p:cmAuthor>
  <p:cmAuthor id="5" name="Vukovich, Jeffrey" initials="VJ" lastIdx="11" clrIdx="5">
    <p:extLst>
      <p:ext uri="{19B8F6BF-5375-455C-9EA6-DF929625EA0E}">
        <p15:presenceInfo xmlns:p15="http://schemas.microsoft.com/office/powerpoint/2012/main" userId="S-1-5-21-1339303556-449845944-1601390327-374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7" autoAdjust="0"/>
    <p:restoredTop sz="93596" autoAdjust="0"/>
  </p:normalViewPr>
  <p:slideViewPr>
    <p:cSldViewPr>
      <p:cViewPr varScale="1">
        <p:scale>
          <a:sx n="104" d="100"/>
          <a:sy n="104" d="100"/>
        </p:scale>
        <p:origin x="14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000"/>
    </p:cViewPr>
  </p:sorterViewPr>
  <p:notesViewPr>
    <p:cSldViewPr>
      <p:cViewPr varScale="1">
        <p:scale>
          <a:sx n="60" d="100"/>
          <a:sy n="60" d="100"/>
        </p:scale>
        <p:origin x="-200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presProps" Target="presProps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customXml" Target="../customXml/item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commentAuthors" Target="comment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theme" Target="theme/theme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ableStyles" Target="tableStyle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EMT/summaries/2016_beta/onroad/onroad%20state%202011en%202023en%202028el%202016ff%202023ff%202028ff_ncp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Ozone Season NOx emissions (1000 tons)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projections!$AF$134</c:f>
              <c:strCache>
                <c:ptCount val="1"/>
                <c:pt idx="0">
                  <c:v>Nationwide OS NOx emissions (1000 tons)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3-4529-A3B3-5FFABC324E7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3-4529-A3B3-5FFABC324E7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93-4529-A3B3-5FFABC324E7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93-4529-A3B3-5FFABC324E74}"/>
              </c:ext>
            </c:extLst>
          </c:dPt>
          <c:cat>
            <c:strRef>
              <c:f>projections!$AG$133:$AL$133</c:f>
              <c:strCache>
                <c:ptCount val="6"/>
                <c:pt idx="0">
                  <c:v>2016</c:v>
                </c:pt>
                <c:pt idx="1">
                  <c:v>2018</c:v>
                </c:pt>
                <c:pt idx="2">
                  <c:v>2023 (IPM v5)</c:v>
                </c:pt>
                <c:pt idx="3">
                  <c:v>2023 (IPM v6)</c:v>
                </c:pt>
                <c:pt idx="4">
                  <c:v>2023 (ERTAC v2.7)</c:v>
                </c:pt>
                <c:pt idx="5">
                  <c:v>2023 (ERTAC v16)</c:v>
                </c:pt>
              </c:strCache>
            </c:strRef>
          </c:cat>
          <c:val>
            <c:numRef>
              <c:f>projections!$AG$134:$AL$134</c:f>
              <c:numCache>
                <c:formatCode>General</c:formatCode>
                <c:ptCount val="6"/>
                <c:pt idx="0">
                  <c:v>617</c:v>
                </c:pt>
                <c:pt idx="1">
                  <c:v>440</c:v>
                </c:pt>
                <c:pt idx="2">
                  <c:v>365</c:v>
                </c:pt>
                <c:pt idx="3">
                  <c:v>350</c:v>
                </c:pt>
                <c:pt idx="4">
                  <c:v>479</c:v>
                </c:pt>
                <c:pt idx="5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93-4529-A3B3-5FFABC32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5957048"/>
        <c:axId val="741612080"/>
      </c:barChart>
      <c:catAx>
        <c:axId val="74595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612080"/>
        <c:crosses val="autoZero"/>
        <c:auto val="1"/>
        <c:lblAlgn val="ctr"/>
        <c:lblOffset val="100"/>
        <c:noMultiLvlLbl val="0"/>
      </c:catAx>
      <c:valAx>
        <c:axId val="74161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95704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PM2_5</a:t>
            </a:r>
            <a:r>
              <a:rPr lang="en-US" sz="1600" baseline="0"/>
              <a:t> emissions for ptagfire(tons)</a:t>
            </a:r>
            <a:endParaRPr lang="en-US" sz="1600"/>
          </a:p>
        </c:rich>
      </c:tx>
      <c:layout>
        <c:manualLayout>
          <c:xMode val="edge"/>
          <c:yMode val="edge"/>
          <c:x val="0.25822359022371644"/>
          <c:y val="3.1298084994632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data!$C$365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data!$D$365</c:f>
              <c:numCache>
                <c:formatCode>#,##0</c:formatCode>
                <c:ptCount val="1"/>
                <c:pt idx="0">
                  <c:v>103147.59320729328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7-4A56-93FF-B00B4F6697B4}"/>
            </c:ext>
          </c:extLst>
        </c:ser>
        <c:ser>
          <c:idx val="1"/>
          <c:order val="1"/>
          <c:tx>
            <c:strRef>
              <c:f>data!$C$366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data!$D$366</c:f>
              <c:numCache>
                <c:formatCode>#,##0</c:formatCode>
                <c:ptCount val="1"/>
                <c:pt idx="0">
                  <c:v>63411.264956515908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7-4A56-93FF-B00B4F6697B4}"/>
            </c:ext>
          </c:extLst>
        </c:ser>
        <c:ser>
          <c:idx val="2"/>
          <c:order val="2"/>
          <c:tx>
            <c:strRef>
              <c:f>data!$C$367</c:f>
              <c:strCache>
                <c:ptCount val="1"/>
                <c:pt idx="0">
                  <c:v>2016fe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data!$D$367</c:f>
              <c:numCache>
                <c:formatCode>#,##0</c:formatCode>
                <c:ptCount val="1"/>
                <c:pt idx="0">
                  <c:v>68096.162486300687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17-4A56-93FF-B00B4F6697B4}"/>
            </c:ext>
          </c:extLst>
        </c:ser>
        <c:ser>
          <c:idx val="3"/>
          <c:order val="3"/>
          <c:tx>
            <c:strRef>
              <c:f>data!$C$368</c:f>
              <c:strCache>
                <c:ptCount val="1"/>
                <c:pt idx="0">
                  <c:v>2016ff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data!$D$368</c:f>
              <c:numCache>
                <c:formatCode>#,##0</c:formatCode>
                <c:ptCount val="1"/>
                <c:pt idx="0">
                  <c:v>24561.140960510249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17-4A56-93FF-B00B4F669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52528"/>
        <c:axId val="490657120"/>
      </c:barChart>
      <c:catAx>
        <c:axId val="49065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57120"/>
        <c:crosses val="autoZero"/>
        <c:auto val="1"/>
        <c:lblAlgn val="ctr"/>
        <c:lblOffset val="100"/>
        <c:noMultiLvlLbl val="0"/>
      </c:catAx>
      <c:valAx>
        <c:axId val="49065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5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/>
              <a:t>VOC emissions for ptagfire(tons)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data!$C$365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data!$D$365</c:f>
              <c:numCache>
                <c:formatCode>#,##0</c:formatCode>
                <c:ptCount val="1"/>
                <c:pt idx="0">
                  <c:v>81299.064810337906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5E-4633-9C9A-A39BD3245B52}"/>
            </c:ext>
          </c:extLst>
        </c:ser>
        <c:ser>
          <c:idx val="1"/>
          <c:order val="1"/>
          <c:tx>
            <c:strRef>
              <c:f>data!$C$366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data!$D$366</c:f>
              <c:numCache>
                <c:formatCode>#,##0</c:formatCode>
                <c:ptCount val="1"/>
                <c:pt idx="0">
                  <c:v>38630.489935654186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5E-4633-9C9A-A39BD3245B52}"/>
            </c:ext>
          </c:extLst>
        </c:ser>
        <c:ser>
          <c:idx val="2"/>
          <c:order val="2"/>
          <c:tx>
            <c:strRef>
              <c:f>data!$C$367</c:f>
              <c:strCache>
                <c:ptCount val="1"/>
                <c:pt idx="0">
                  <c:v>2016fe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data!$D$367</c:f>
              <c:numCache>
                <c:formatCode>#,##0</c:formatCode>
                <c:ptCount val="1"/>
                <c:pt idx="0">
                  <c:v>36113.971648729137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5E-4633-9C9A-A39BD3245B52}"/>
            </c:ext>
          </c:extLst>
        </c:ser>
        <c:ser>
          <c:idx val="3"/>
          <c:order val="3"/>
          <c:tx>
            <c:strRef>
              <c:f>data!$C$368</c:f>
              <c:strCache>
                <c:ptCount val="1"/>
                <c:pt idx="0">
                  <c:v>2016ff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data!$D$368</c:f>
              <c:numCache>
                <c:formatCode>#,##0</c:formatCode>
                <c:ptCount val="1"/>
                <c:pt idx="0">
                  <c:v>18322.820379620152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5E-4633-9C9A-A39BD3245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52528"/>
        <c:axId val="490657120"/>
      </c:barChart>
      <c:catAx>
        <c:axId val="49065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57120"/>
        <c:crosses val="autoZero"/>
        <c:auto val="1"/>
        <c:lblAlgn val="ctr"/>
        <c:lblOffset val="100"/>
        <c:noMultiLvlLbl val="0"/>
      </c:catAx>
      <c:valAx>
        <c:axId val="49065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5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Non-point Oil and Gas :</a:t>
            </a:r>
            <a:r>
              <a:rPr lang="en-US" sz="1600" baseline="0" dirty="0"/>
              <a:t> NOx emissions (tons)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data!$E$248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data!$F$248</c:f>
              <c:numCache>
                <c:formatCode>#,##0</c:formatCode>
                <c:ptCount val="1"/>
                <c:pt idx="0">
                  <c:v>668418.12417658861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8-4B92-BA4F-B4D1DCF1E832}"/>
            </c:ext>
          </c:extLst>
        </c:ser>
        <c:ser>
          <c:idx val="1"/>
          <c:order val="1"/>
          <c:tx>
            <c:strRef>
              <c:f>data!$E$249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data!$F$249</c:f>
              <c:numCache>
                <c:formatCode>#,##0</c:formatCode>
                <c:ptCount val="1"/>
                <c:pt idx="0">
                  <c:v>690641.58425029682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C8-4B92-BA4F-B4D1DCF1E832}"/>
            </c:ext>
          </c:extLst>
        </c:ser>
        <c:ser>
          <c:idx val="2"/>
          <c:order val="2"/>
          <c:tx>
            <c:strRef>
              <c:f>data!$E$250</c:f>
              <c:strCache>
                <c:ptCount val="1"/>
                <c:pt idx="0">
                  <c:v>2016 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data!$F$250</c:f>
              <c:numCache>
                <c:formatCode>#,##0</c:formatCode>
                <c:ptCount val="1"/>
                <c:pt idx="0">
                  <c:v>678562.95228725299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C8-4B92-BA4F-B4D1DCF1E832}"/>
            </c:ext>
          </c:extLst>
        </c:ser>
        <c:ser>
          <c:idx val="3"/>
          <c:order val="3"/>
          <c:tx>
            <c:strRef>
              <c:f>data!$E$251</c:f>
              <c:strCache>
                <c:ptCount val="1"/>
                <c:pt idx="0">
                  <c:v>2016 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data!$F$251</c:f>
              <c:numCache>
                <c:formatCode>#,##0</c:formatCode>
                <c:ptCount val="1"/>
                <c:pt idx="0">
                  <c:v>567291.81102285371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C8-4B92-BA4F-B4D1DCF1E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8701168"/>
        <c:axId val="493066064"/>
      </c:barChart>
      <c:catAx>
        <c:axId val="59870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6064"/>
        <c:crosses val="autoZero"/>
        <c:auto val="1"/>
        <c:lblAlgn val="ctr"/>
        <c:lblOffset val="100"/>
        <c:noMultiLvlLbl val="0"/>
      </c:catAx>
      <c:valAx>
        <c:axId val="49306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70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Non-point Oil and Gas :</a:t>
            </a:r>
            <a:r>
              <a:rPr lang="en-US" sz="1600" baseline="0"/>
              <a:t> VOC emissions (tons)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data!$E$248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data!$F$248</c:f>
              <c:numCache>
                <c:formatCode>#,##0</c:formatCode>
                <c:ptCount val="1"/>
                <c:pt idx="0">
                  <c:v>2611994.4088938534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9-4E19-8CF7-43603A80AA55}"/>
            </c:ext>
          </c:extLst>
        </c:ser>
        <c:ser>
          <c:idx val="1"/>
          <c:order val="1"/>
          <c:tx>
            <c:strRef>
              <c:f>data!$E$249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data!$F$249</c:f>
              <c:numCache>
                <c:formatCode>#,##0</c:formatCode>
                <c:ptCount val="1"/>
                <c:pt idx="0">
                  <c:v>3058935.6869854149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39-4E19-8CF7-43603A80AA55}"/>
            </c:ext>
          </c:extLst>
        </c:ser>
        <c:ser>
          <c:idx val="2"/>
          <c:order val="2"/>
          <c:tx>
            <c:strRef>
              <c:f>data!$E$250</c:f>
              <c:strCache>
                <c:ptCount val="1"/>
                <c:pt idx="0">
                  <c:v>2016 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data!$F$250</c:f>
              <c:numCache>
                <c:formatCode>#,##0</c:formatCode>
                <c:ptCount val="1"/>
                <c:pt idx="0">
                  <c:v>3012126.783443375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39-4E19-8CF7-43603A80AA55}"/>
            </c:ext>
          </c:extLst>
        </c:ser>
        <c:ser>
          <c:idx val="3"/>
          <c:order val="3"/>
          <c:tx>
            <c:strRef>
              <c:f>data!$E$251</c:f>
              <c:strCache>
                <c:ptCount val="1"/>
                <c:pt idx="0">
                  <c:v>2016 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data!$F$251</c:f>
              <c:numCache>
                <c:formatCode>#,##0</c:formatCode>
                <c:ptCount val="1"/>
                <c:pt idx="0">
                  <c:v>2933607.1508928849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39-4E19-8CF7-43603A80A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8701168"/>
        <c:axId val="493066064"/>
      </c:barChart>
      <c:catAx>
        <c:axId val="59870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6064"/>
        <c:crosses val="autoZero"/>
        <c:auto val="1"/>
        <c:lblAlgn val="ctr"/>
        <c:lblOffset val="100"/>
        <c:noMultiLvlLbl val="0"/>
      </c:catAx>
      <c:valAx>
        <c:axId val="493066064"/>
        <c:scaling>
          <c:orientation val="minMax"/>
          <c:max val="3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70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Point Oil</a:t>
            </a:r>
            <a:r>
              <a:rPr lang="en-US" sz="1600" baseline="0"/>
              <a:t> and Gas: NOx emissions (tons)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data!$D$352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data!$E$352</c:f>
              <c:numCache>
                <c:formatCode>#,##0</c:formatCode>
                <c:ptCount val="1"/>
                <c:pt idx="0">
                  <c:v>550570.76054587436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5-40DB-B7AB-4902C5FDA4FC}"/>
            </c:ext>
          </c:extLst>
        </c:ser>
        <c:ser>
          <c:idx val="1"/>
          <c:order val="1"/>
          <c:tx>
            <c:strRef>
              <c:f>data!$D$353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data!$E$353</c:f>
              <c:numCache>
                <c:formatCode>#,##0</c:formatCode>
                <c:ptCount val="1"/>
                <c:pt idx="0">
                  <c:v>503674.3075933262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65-40DB-B7AB-4902C5FDA4FC}"/>
            </c:ext>
          </c:extLst>
        </c:ser>
        <c:ser>
          <c:idx val="2"/>
          <c:order val="2"/>
          <c:tx>
            <c:strRef>
              <c:f>data!$D$354</c:f>
              <c:strCache>
                <c:ptCount val="1"/>
                <c:pt idx="0">
                  <c:v>2016 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data!$E$354</c:f>
              <c:numCache>
                <c:formatCode>#,##0</c:formatCode>
                <c:ptCount val="1"/>
                <c:pt idx="0">
                  <c:v>449476.32764513668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65-40DB-B7AB-4902C5FDA4FC}"/>
            </c:ext>
          </c:extLst>
        </c:ser>
        <c:ser>
          <c:idx val="3"/>
          <c:order val="3"/>
          <c:tx>
            <c:strRef>
              <c:f>data!$D$355</c:f>
              <c:strCache>
                <c:ptCount val="1"/>
                <c:pt idx="0">
                  <c:v>2016 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data!$E$355</c:f>
              <c:numCache>
                <c:formatCode>#,##0</c:formatCode>
                <c:ptCount val="1"/>
                <c:pt idx="0">
                  <c:v>428716.78545329254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65-40DB-B7AB-4902C5FDA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94184"/>
        <c:axId val="490699104"/>
      </c:barChart>
      <c:catAx>
        <c:axId val="49069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9104"/>
        <c:crosses val="autoZero"/>
        <c:auto val="1"/>
        <c:lblAlgn val="ctr"/>
        <c:lblOffset val="100"/>
        <c:noMultiLvlLbl val="0"/>
      </c:catAx>
      <c:valAx>
        <c:axId val="49069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Point Oil</a:t>
            </a:r>
            <a:r>
              <a:rPr lang="en-US" sz="1600" baseline="0"/>
              <a:t> and Gas: VOC emissions (tons)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data!$D$352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data!$E$352</c:f>
              <c:numCache>
                <c:formatCode>#,##0</c:formatCode>
                <c:ptCount val="1"/>
                <c:pt idx="0">
                  <c:v>165350.22449089098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5-4CFC-82D8-2AC73CAC58EB}"/>
            </c:ext>
          </c:extLst>
        </c:ser>
        <c:ser>
          <c:idx val="1"/>
          <c:order val="1"/>
          <c:tx>
            <c:strRef>
              <c:f>data!$D$353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data!$E$353</c:f>
              <c:numCache>
                <c:formatCode>#,##0</c:formatCode>
                <c:ptCount val="1"/>
                <c:pt idx="0">
                  <c:v>185297.72025205832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D5-4CFC-82D8-2AC73CAC58EB}"/>
            </c:ext>
          </c:extLst>
        </c:ser>
        <c:ser>
          <c:idx val="2"/>
          <c:order val="2"/>
          <c:tx>
            <c:strRef>
              <c:f>data!$D$354</c:f>
              <c:strCache>
                <c:ptCount val="1"/>
                <c:pt idx="0">
                  <c:v>2016 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data!$E$354</c:f>
              <c:numCache>
                <c:formatCode>#,##0</c:formatCode>
                <c:ptCount val="1"/>
                <c:pt idx="0">
                  <c:v>182827.3177518156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D5-4CFC-82D8-2AC73CAC58EB}"/>
            </c:ext>
          </c:extLst>
        </c:ser>
        <c:ser>
          <c:idx val="3"/>
          <c:order val="3"/>
          <c:tx>
            <c:strRef>
              <c:f>data!$D$355</c:f>
              <c:strCache>
                <c:ptCount val="1"/>
                <c:pt idx="0">
                  <c:v>2016 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data!$E$355</c:f>
              <c:numCache>
                <c:formatCode>#,##0</c:formatCode>
                <c:ptCount val="1"/>
                <c:pt idx="0">
                  <c:v>177534.22061193828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D5-4CFC-82D8-2AC73CAC5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94184"/>
        <c:axId val="490699104"/>
      </c:barChart>
      <c:catAx>
        <c:axId val="49069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9104"/>
        <c:crosses val="autoZero"/>
        <c:auto val="1"/>
        <c:lblAlgn val="ctr"/>
        <c:lblOffset val="100"/>
        <c:noMultiLvlLbl val="0"/>
      </c:catAx>
      <c:valAx>
        <c:axId val="4906991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9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[onroad state 2011en 2023en 2028el 2016ff 2023ff 2028ff_ncp.xlsx]By poll!PivotTable3</c:name>
    <c:fmtId val="9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'By poll'!$C$3</c:f>
              <c:strCache>
                <c:ptCount val="1"/>
                <c:pt idx="0">
                  <c:v>Sum of 2016ff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'By poll'!$A$4:$A$10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PM10-PRI</c:v>
                </c:pt>
                <c:pt idx="3">
                  <c:v>PM25-PRI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'By poll'!$C$4:$C$10</c:f>
              <c:numCache>
                <c:formatCode>#,##0</c:formatCode>
                <c:ptCount val="6"/>
                <c:pt idx="0">
                  <c:v>100840.80055424501</c:v>
                </c:pt>
                <c:pt idx="1">
                  <c:v>4065539.859546883</c:v>
                </c:pt>
                <c:pt idx="2">
                  <c:v>272770.22703644237</c:v>
                </c:pt>
                <c:pt idx="3">
                  <c:v>130563.78814217402</c:v>
                </c:pt>
                <c:pt idx="4">
                  <c:v>27546.692500676039</c:v>
                </c:pt>
                <c:pt idx="5">
                  <c:v>1985762.9310852499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91-44B1-964C-068B7B764D7A}"/>
            </c:ext>
          </c:extLst>
        </c:ser>
        <c:ser>
          <c:idx val="3"/>
          <c:order val="1"/>
          <c:tx>
            <c:strRef>
              <c:f>'By poll'!$E$3</c:f>
              <c:strCache>
                <c:ptCount val="1"/>
                <c:pt idx="0">
                  <c:v>Sum of 2023ff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'By poll'!$A$4:$A$10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PM10-PRI</c:v>
                </c:pt>
                <c:pt idx="3">
                  <c:v>PM25-PRI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'By poll'!$E$4:$E$10</c:f>
              <c:numCache>
                <c:formatCode>#,##0</c:formatCode>
                <c:ptCount val="6"/>
                <c:pt idx="0">
                  <c:v>87246.251069260834</c:v>
                </c:pt>
                <c:pt idx="1">
                  <c:v>1953937.9415541526</c:v>
                </c:pt>
                <c:pt idx="2">
                  <c:v>224706.3581868191</c:v>
                </c:pt>
                <c:pt idx="3">
                  <c:v>78910.488689456964</c:v>
                </c:pt>
                <c:pt idx="4">
                  <c:v>12397.139629669682</c:v>
                </c:pt>
                <c:pt idx="5">
                  <c:v>1195487.9001101418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91-44B1-964C-068B7B764D7A}"/>
            </c:ext>
          </c:extLst>
        </c:ser>
        <c:ser>
          <c:idx val="5"/>
          <c:order val="2"/>
          <c:tx>
            <c:strRef>
              <c:f>'By poll'!$G$3</c:f>
              <c:strCache>
                <c:ptCount val="1"/>
                <c:pt idx="0">
                  <c:v>Sum of 2028ff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'By poll'!$A$4:$A$10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PM10-PRI</c:v>
                </c:pt>
                <c:pt idx="3">
                  <c:v>PM25-PRI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'By poll'!$G$4:$G$10</c:f>
              <c:numCache>
                <c:formatCode>#,##0</c:formatCode>
                <c:ptCount val="6"/>
                <c:pt idx="0">
                  <c:v>83631.312376084301</c:v>
                </c:pt>
                <c:pt idx="1">
                  <c:v>1353757.3947197616</c:v>
                </c:pt>
                <c:pt idx="2">
                  <c:v>211036.9369827733</c:v>
                </c:pt>
                <c:pt idx="3">
                  <c:v>63040.633939299405</c:v>
                </c:pt>
                <c:pt idx="4">
                  <c:v>11547.411082827733</c:v>
                </c:pt>
                <c:pt idx="5">
                  <c:v>885883.4899435275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891-44B1-964C-068B7B76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9435888"/>
        <c:axId val="759442448"/>
      </c:barChart>
      <c:catAx>
        <c:axId val="75943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9442448"/>
        <c:crosses val="autoZero"/>
        <c:auto val="1"/>
        <c:lblAlgn val="ctr"/>
        <c:lblOffset val="100"/>
        <c:noMultiLvlLbl val="0"/>
      </c:catAx>
      <c:valAx>
        <c:axId val="75944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943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OTAQ</a:t>
            </a:r>
            <a:r>
              <a:rPr lang="en-US" baseline="0"/>
              <a:t> vs. ERTAC Rail Line-haul NOx EF Projections (grams/gal)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0639382852973444E-2"/>
          <c:y val="2.7322786776994359E-2"/>
          <c:w val="0.88250918635170605"/>
          <c:h val="0.7799317119729659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'NOx 2006-2040'!$B$1</c:f>
              <c:strCache>
                <c:ptCount val="1"/>
                <c:pt idx="0">
                  <c:v>OTAQ L-H NOx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6">
                    <a:lumMod val="50000"/>
                  </a:schemeClr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'NOx 2006-2040'!$A$2:$A$36</c:f>
              <c:numCache>
                <c:formatCode>General</c:formatCode>
                <c:ptCount val="3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</c:numCache>
            </c:numRef>
          </c:cat>
          <c:val>
            <c:numRef>
              <c:f>'NOx 2006-2040'!$B$2:$B$36</c:f>
              <c:numCache>
                <c:formatCode>General</c:formatCode>
                <c:ptCount val="35"/>
                <c:pt idx="0">
                  <c:v>180</c:v>
                </c:pt>
                <c:pt idx="1">
                  <c:v>175</c:v>
                </c:pt>
                <c:pt idx="2">
                  <c:v>169</c:v>
                </c:pt>
                <c:pt idx="3">
                  <c:v>165</c:v>
                </c:pt>
                <c:pt idx="4">
                  <c:v>157</c:v>
                </c:pt>
                <c:pt idx="5">
                  <c:v>149</c:v>
                </c:pt>
                <c:pt idx="6">
                  <c:v>144</c:v>
                </c:pt>
                <c:pt idx="7">
                  <c:v>139</c:v>
                </c:pt>
                <c:pt idx="8">
                  <c:v>135</c:v>
                </c:pt>
                <c:pt idx="9">
                  <c:v>129</c:v>
                </c:pt>
                <c:pt idx="10">
                  <c:v>121</c:v>
                </c:pt>
                <c:pt idx="11">
                  <c:v>114</c:v>
                </c:pt>
                <c:pt idx="12">
                  <c:v>108</c:v>
                </c:pt>
                <c:pt idx="13">
                  <c:v>103</c:v>
                </c:pt>
                <c:pt idx="14">
                  <c:v>99</c:v>
                </c:pt>
                <c:pt idx="15">
                  <c:v>94</c:v>
                </c:pt>
                <c:pt idx="16">
                  <c:v>89</c:v>
                </c:pt>
                <c:pt idx="17">
                  <c:v>84</c:v>
                </c:pt>
                <c:pt idx="18">
                  <c:v>79</c:v>
                </c:pt>
                <c:pt idx="19">
                  <c:v>74</c:v>
                </c:pt>
                <c:pt idx="20">
                  <c:v>69</c:v>
                </c:pt>
                <c:pt idx="21">
                  <c:v>65</c:v>
                </c:pt>
                <c:pt idx="22">
                  <c:v>61</c:v>
                </c:pt>
                <c:pt idx="23">
                  <c:v>57</c:v>
                </c:pt>
                <c:pt idx="24">
                  <c:v>53</c:v>
                </c:pt>
                <c:pt idx="25">
                  <c:v>49</c:v>
                </c:pt>
                <c:pt idx="26">
                  <c:v>46</c:v>
                </c:pt>
                <c:pt idx="27">
                  <c:v>43</c:v>
                </c:pt>
                <c:pt idx="28">
                  <c:v>40</c:v>
                </c:pt>
                <c:pt idx="29">
                  <c:v>37</c:v>
                </c:pt>
                <c:pt idx="30">
                  <c:v>35</c:v>
                </c:pt>
                <c:pt idx="31">
                  <c:v>33</c:v>
                </c:pt>
                <c:pt idx="32">
                  <c:v>31</c:v>
                </c:pt>
                <c:pt idx="33">
                  <c:v>29</c:v>
                </c:pt>
                <c:pt idx="3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80-4514-ABDA-5C59FB0C2520}"/>
            </c:ext>
          </c:extLst>
        </c:ser>
        <c:ser>
          <c:idx val="2"/>
          <c:order val="1"/>
          <c:tx>
            <c:strRef>
              <c:f>'NOx 2006-2040'!$C$1</c:f>
              <c:strCache>
                <c:ptCount val="1"/>
                <c:pt idx="0">
                  <c:v>ERTAC L-H NOx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7.3665588076228536E-3"/>
                  <c:y val="4.174031854157690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'NOx 2006-2040'!$A$2:$A$36</c:f>
              <c:numCache>
                <c:formatCode>General</c:formatCode>
                <c:ptCount val="3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</c:numCache>
            </c:numRef>
          </c:cat>
          <c:val>
            <c:numRef>
              <c:f>'NOx 2006-2040'!$C$2:$C$36</c:f>
              <c:numCache>
                <c:formatCode>General</c:formatCode>
                <c:ptCount val="35"/>
                <c:pt idx="1">
                  <c:v>181.5</c:v>
                </c:pt>
                <c:pt idx="8">
                  <c:v>150.21</c:v>
                </c:pt>
                <c:pt idx="10">
                  <c:v>138.63</c:v>
                </c:pt>
                <c:pt idx="11">
                  <c:v>134.77000000000001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80-4514-ABDA-5C59FB0C2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0428896"/>
        <c:axId val="290429288"/>
      </c:barChart>
      <c:catAx>
        <c:axId val="29042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429288"/>
        <c:crosses val="autoZero"/>
        <c:auto val="1"/>
        <c:lblAlgn val="ctr"/>
        <c:lblOffset val="100"/>
        <c:noMultiLvlLbl val="0"/>
      </c:catAx>
      <c:valAx>
        <c:axId val="290429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428896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PM2_5 emissions for ptfire (tons)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data!$D$376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data!$E$376</c:f>
              <c:numCache>
                <c:formatCode>#,##0</c:formatCode>
                <c:ptCount val="1"/>
                <c:pt idx="0">
                  <c:v>2028891.5423796701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D-4093-B3B7-B82C0C698491}"/>
            </c:ext>
          </c:extLst>
        </c:ser>
        <c:ser>
          <c:idx val="1"/>
          <c:order val="1"/>
          <c:tx>
            <c:strRef>
              <c:f>data!$D$377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data!$E$377</c:f>
              <c:numCache>
                <c:formatCode>#,##0</c:formatCode>
                <c:ptCount val="1"/>
                <c:pt idx="0">
                  <c:v>1665175.148552967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2D-4093-B3B7-B82C0C698491}"/>
            </c:ext>
          </c:extLst>
        </c:ser>
        <c:ser>
          <c:idx val="2"/>
          <c:order val="2"/>
          <c:tx>
            <c:strRef>
              <c:f>data!$D$378</c:f>
              <c:strCache>
                <c:ptCount val="1"/>
                <c:pt idx="0">
                  <c:v>2016alpha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data!$E$378</c:f>
              <c:numCache>
                <c:formatCode>#,##0</c:formatCode>
                <c:ptCount val="1"/>
                <c:pt idx="0">
                  <c:v>3212706.0228716698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2D-4093-B3B7-B82C0C698491}"/>
            </c:ext>
          </c:extLst>
        </c:ser>
        <c:ser>
          <c:idx val="3"/>
          <c:order val="3"/>
          <c:tx>
            <c:strRef>
              <c:f>data!$D$379</c:f>
              <c:strCache>
                <c:ptCount val="1"/>
                <c:pt idx="0">
                  <c:v>2016beta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data!$E$379</c:f>
              <c:numCache>
                <c:formatCode>#,##0</c:formatCode>
                <c:ptCount val="1"/>
                <c:pt idx="0">
                  <c:v>1749919.759902569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2D-4093-B3B7-B82C0C698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75160"/>
        <c:axId val="490680736"/>
      </c:barChart>
      <c:catAx>
        <c:axId val="49067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0736"/>
        <c:crosses val="autoZero"/>
        <c:auto val="1"/>
        <c:lblAlgn val="ctr"/>
        <c:lblOffset val="100"/>
        <c:noMultiLvlLbl val="0"/>
      </c:catAx>
      <c:valAx>
        <c:axId val="49068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7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564468503937009E-2"/>
          <c:y val="0.87686022191715074"/>
          <c:w val="0.94967169728783907"/>
          <c:h val="0.12313977808284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VOC</a:t>
            </a:r>
            <a:r>
              <a:rPr lang="en-US" sz="1600" baseline="0"/>
              <a:t> </a:t>
            </a:r>
            <a:r>
              <a:rPr lang="en-US" sz="1600"/>
              <a:t>emissions for ptfire (tons)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data!$D$376</c:f>
              <c:strCache>
                <c:ptCount val="1"/>
                <c:pt idx="0">
                  <c:v>2011en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data!$E$376</c:f>
              <c:numCache>
                <c:formatCode>#,##0</c:formatCode>
                <c:ptCount val="1"/>
                <c:pt idx="0">
                  <c:v>5213611.6251347214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6-404A-8A3E-D1F4B90C2A84}"/>
            </c:ext>
          </c:extLst>
        </c:ser>
        <c:ser>
          <c:idx val="1"/>
          <c:order val="1"/>
          <c:tx>
            <c:strRef>
              <c:f>data!$D$377</c:f>
              <c:strCache>
                <c:ptCount val="1"/>
                <c:pt idx="0">
                  <c:v>2014fd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data!$E$377</c:f>
              <c:numCache>
                <c:formatCode>#,##0</c:formatCode>
                <c:ptCount val="1"/>
                <c:pt idx="0">
                  <c:v>4440900.9522758434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16-404A-8A3E-D1F4B90C2A84}"/>
            </c:ext>
          </c:extLst>
        </c:ser>
        <c:ser>
          <c:idx val="2"/>
          <c:order val="2"/>
          <c:tx>
            <c:strRef>
              <c:f>data!$D$378</c:f>
              <c:strCache>
                <c:ptCount val="1"/>
                <c:pt idx="0">
                  <c:v>2016alpha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data!$E$378</c:f>
              <c:numCache>
                <c:formatCode>#,##0</c:formatCode>
                <c:ptCount val="1"/>
                <c:pt idx="0">
                  <c:v>8927717.2420058344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16-404A-8A3E-D1F4B90C2A84}"/>
            </c:ext>
          </c:extLst>
        </c:ser>
        <c:ser>
          <c:idx val="3"/>
          <c:order val="3"/>
          <c:tx>
            <c:strRef>
              <c:f>data!$D$379</c:f>
              <c:strCache>
                <c:ptCount val="1"/>
                <c:pt idx="0">
                  <c:v>2016beta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data!$E$379</c:f>
              <c:numCache>
                <c:formatCode>#,##0</c:formatCode>
                <c:ptCount val="1"/>
                <c:pt idx="0">
                  <c:v>4731911.5283840951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16-404A-8A3E-D1F4B90C2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675160"/>
        <c:axId val="490680736"/>
      </c:barChart>
      <c:catAx>
        <c:axId val="49067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80736"/>
        <c:crosses val="autoZero"/>
        <c:auto val="1"/>
        <c:lblAlgn val="ctr"/>
        <c:lblOffset val="100"/>
        <c:noMultiLvlLbl val="0"/>
      </c:catAx>
      <c:valAx>
        <c:axId val="49068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67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0.895</cdr:x>
      <cdr:y>0.42643</cdr:y>
    </cdr:from>
    <cdr:to>
      <cdr:x>1</cdr:x>
      <cdr:y>0.61366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190725D-3055-4DAF-9A4F-9CF2481BDA53}"/>
            </a:ext>
          </a:extLst>
        </cdr:cNvPr>
        <cdr:cNvSpPr txBox="1"/>
      </cdr:nvSpPr>
      <cdr:spPr>
        <a:xfrm xmlns:a="http://schemas.openxmlformats.org/drawingml/2006/main">
          <a:off x="7793832" y="2082677"/>
          <a:ext cx="914400" cy="9144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spcAft>
              <a:spcPts val="600"/>
            </a:spcAft>
          </a:pPr>
          <a:r>
            <a:rPr lang="en-US" sz="1200" dirty="0"/>
            <a:t>2016 beta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n-US" sz="1200" dirty="0"/>
            <a:t>2023 beta</a:t>
          </a:r>
        </a:p>
        <a:p xmlns:a="http://schemas.openxmlformats.org/drawingml/2006/main">
          <a:pPr>
            <a:spcAft>
              <a:spcPts val="600"/>
            </a:spcAft>
          </a:pPr>
          <a:r>
            <a:rPr lang="en-US" sz="1200" dirty="0"/>
            <a:t>2028 beta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7782BE8E-4388-45F4-AC55-867814BF78B0}" type="datetimeFigureOut">
              <a:rPr lang="en-US" smtClean="0"/>
              <a:pPr/>
              <a:t>4/3/19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B22A806-AAAB-4323-9C5A-E0AE93302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E768F8DF-0D6B-466A-A773-FCAEDD85D409}" type="datetimeFigureOut">
              <a:rPr lang="en-US" smtClean="0"/>
              <a:pPr/>
              <a:t>4/3/19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49FF909-214C-4283-A38D-5D8E6479E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7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national PM2.5 emissions are lower in 2016 than both 2011 (8.9%) and 2014 (1.3%); </a:t>
            </a:r>
            <a:r>
              <a:rPr lang="en-US" dirty="0" err="1"/>
              <a:t>afdust</a:t>
            </a:r>
            <a:r>
              <a:rPr lang="en-US" dirty="0"/>
              <a:t>, the largest contributor to national PM2.5 is slightly higher in 2016 than 2011 (0.8%) and 2015 (0.5%)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SO2 emissions are lower in 2016beta the 2011 (-48%) and 2014 (32.1%); these changes are driven primarily by EGU point, with decreases from 2011 (-65.4%) and 2014 (50.5%); non-EGU point also decreases from 2011 (-38.8&amp;) and 2014 (-27.1%)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9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EGU point sources are highlighted as the dark cells; the impacts of the SECA reduction zone is seen in the offshore sources with a clear boundary at the federal waters boundary (higher SO2 emissions beyond the boundary)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5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08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2016 NH3 emissions are lower than 2011 (-15%) and slightly higher (0.8%) than 2014.  These changes are primarily driven by the ag sector which are 18.9% lower in 2016 than 2011 and 1% higher than 2014.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1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Agricultural regions are highlighted: CA central valley, </a:t>
            </a:r>
            <a:r>
              <a:rPr lang="en-US" dirty="0" err="1"/>
              <a:t>cornbelt</a:t>
            </a:r>
            <a:r>
              <a:rPr lang="en-US" dirty="0"/>
              <a:t>, livestock in the TX and OK panhandle, IA and eastern NC; can also see fires as points; waffle pattern in Canada is a modeling artifact from the Canadian inventory being provided as a 10-km grid on a different projection that the EPA CONUS domain. EPA developed a solution and will correct this in the v1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12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63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05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03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the 2016beta NOx inventory is lower in 2016beta than both 2011 (-20.4%) and 2014 (-10.6%). Declining emissions from most sectors moving from 2011 to 2016; largest changes in </a:t>
            </a:r>
            <a:r>
              <a:rPr lang="en-US" dirty="0" err="1"/>
              <a:t>onroad</a:t>
            </a:r>
            <a:r>
              <a:rPr lang="en-US" dirty="0"/>
              <a:t> mobile (-28.8%), nonroad mobile (-33%), and EGU point (-34.6%); increasing emissions in nonpoint (5%) and biogenic NO (5.9%)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8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7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Roadways and urban areas present NOx emission hotspots, can also see some fires and large point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VOC is lower in 2016 relative to 2011 (-4%), but higher than 2014 (4.9%); anthropogenic VOC is down in 2016 compared to both 2011 (-9.7%) and 2014 (-7.8%); VOC is dominated by biogenic, and the higher biogenic VOC in 2016 relative to 2014 (8.9%) offsets the reductions in other sectors: </a:t>
            </a:r>
            <a:r>
              <a:rPr lang="en-US" dirty="0" err="1"/>
              <a:t>onroad</a:t>
            </a:r>
            <a:r>
              <a:rPr lang="en-US" dirty="0"/>
              <a:t>/nonroad mobile (-21.1%); increase in nonpoint oil &amp; gas from 2011 (12%), but decrease relative to 2014 (-4.1%)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Biogenic emissions in the southern and northwest regions; oil and gas in TX, OK, PA and intermountain west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0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Highlights oil and gas, urban areas, and fires (see eastern 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8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2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7706202" y="6407944"/>
            <a:ext cx="94107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8/14/2017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492879"/>
            <a:ext cx="3657600" cy="323015"/>
          </a:xfrm>
        </p:spPr>
        <p:txBody>
          <a:bodyPr/>
          <a:lstStyle>
            <a:lvl1pPr>
              <a:defRPr sz="10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91E54-FDBA-45F8-91F6-5708D7EC203B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E3F2-AFAA-4D24-8B99-FEF50B4E69E7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96200" y="6407944"/>
            <a:ext cx="9510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C6A6-87B3-41A2-A18F-7E4E7206EED7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39EC-FA9C-4557-ADEF-16E6D24D8931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3DEE-D6A2-4108-BF0D-8CD761C1BB4E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96200" y="6407944"/>
            <a:ext cx="9510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3/15/2018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3/14/2018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F70F5D-DBD7-4E1C-AE9A-5E07E8AC14F9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D9A2A93-CF92-4B7B-BCF1-09FEFD2E7F45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views.cira.colostate.edu/wiki/wiki/916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views.cira.colostate.edu/wiki/wiki/916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wiki/wiki/917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pawebconferencing.acms.com/ipmv6webinar/" TargetMode="External"/><Relationship Id="rId2" Type="http://schemas.openxmlformats.org/officeDocument/2006/relationships/hyperlink" Target="https://www.epa.gov/airmarkets/clean-air-markets-power-sector-modelin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views.cira.colostate.edu/wiki/wiki/9177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air-emissions-modeling/2014-2016-version-7-air-emissions-modeling-platform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views.cira.colostate.edu/wiki/wiki/9178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views.cira.colostate.edu/wiki/wiki/9180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wiki/wiki/918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views.cira.colostate.edu/wiki/wiki/9179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be.cira.colostate.edu/iwdwx/Emissions/2016EMP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views.cira.colostate.edu/wiki/wiki/9182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iwdw/" TargetMode="External"/><Relationship Id="rId2" Type="http://schemas.openxmlformats.org/officeDocument/2006/relationships/hyperlink" Target="http://views.cira.colostate.edu/wiki/wiki/1019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dco.org/technical/modeling-results/2016-inventory-collaborative/" TargetMode="External"/><Relationship Id="rId4" Type="http://schemas.openxmlformats.org/officeDocument/2006/relationships/hyperlink" Target="http://vibe.cira.colostate.edu/iwdwx/Emissions/2016EMP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views.cira.colostate.edu/wiki/wiki/9176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views.cira.colostate.edu/wiki/wiki/9175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views.cira.colostate.edu/wiki/wiki/9172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hyperlink" Target="http://views.cira.colostate.edu/wiki/wiki/9190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vibe.cira.colostate.edu/iwdwx/Emissions/2016EMP" TargetMode="External"/><Relationship Id="rId2" Type="http://schemas.openxmlformats.org/officeDocument/2006/relationships/hyperlink" Target="https://www.ladco.org/technical/modeling-results/2016-inventory-collaborativ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wiki/wiki/9169" TargetMode="External"/><Relationship Id="rId2" Type="http://schemas.openxmlformats.org/officeDocument/2006/relationships/hyperlink" Target="http://views.cira.colostate.edu/wiki/wiki/1019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672" y="1828800"/>
            <a:ext cx="8229600" cy="1828800"/>
          </a:xfrm>
        </p:spPr>
        <p:txBody>
          <a:bodyPr>
            <a:noAutofit/>
          </a:bodyPr>
          <a:lstStyle/>
          <a:p>
            <a:r>
              <a:rPr lang="en-US" sz="4000" dirty="0"/>
              <a:t>Quarterly Update on the National Inventory Collaborative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FB31873-B0B8-C047-8D29-5A7341F3F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6002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/>
              <a:t>April 3, 2019</a:t>
            </a:r>
          </a:p>
        </p:txBody>
      </p:sp>
    </p:spTree>
    <p:extLst>
      <p:ext uri="{BB962C8B-B14F-4D97-AF65-F5344CB8AC3E}">
        <p14:creationId xmlns:p14="http://schemas.microsoft.com/office/powerpoint/2010/main" val="100395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76CD5-E9D4-46D7-A36C-E758EF196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747" y="1890299"/>
            <a:ext cx="7144506" cy="45259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16A848-38CC-47A5-A893-EB82C5D9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D53C0B-A862-49AA-B99E-CC95D882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from IWDW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F1C15-7135-4E07-86E8-807047F6AE04}"/>
              </a:ext>
            </a:extLst>
          </p:cNvPr>
          <p:cNvSpPr txBox="1"/>
          <p:nvPr/>
        </p:nvSpPr>
        <p:spPr>
          <a:xfrm>
            <a:off x="1447800" y="1417638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Select the components you need</a:t>
            </a:r>
          </a:p>
        </p:txBody>
      </p:sp>
    </p:spTree>
    <p:extLst>
      <p:ext uri="{BB962C8B-B14F-4D97-AF65-F5344CB8AC3E}">
        <p14:creationId xmlns:p14="http://schemas.microsoft.com/office/powerpoint/2010/main" val="96439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14EADD-3E51-4B8E-A346-4DA2D58FC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64548"/>
            <a:ext cx="6738522" cy="45259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7940-2F19-4394-AB46-9D255737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30C2C-133C-49B3-AF88-EE9E113F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from IWDW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5AF12-FB4F-4E17-B33C-0E7343F09123}"/>
              </a:ext>
            </a:extLst>
          </p:cNvPr>
          <p:cNvSpPr/>
          <p:nvPr/>
        </p:nvSpPr>
        <p:spPr>
          <a:xfrm>
            <a:off x="601517" y="1219200"/>
            <a:ext cx="7669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Enter the remaining information and Submit your request</a:t>
            </a:r>
          </a:p>
          <a:p>
            <a:r>
              <a:rPr lang="en-US" dirty="0"/>
              <a:t>An IWDW staff member will follow up with you to fulfill the request</a:t>
            </a:r>
          </a:p>
        </p:txBody>
      </p:sp>
    </p:spTree>
    <p:extLst>
      <p:ext uri="{BB962C8B-B14F-4D97-AF65-F5344CB8AC3E}">
        <p14:creationId xmlns:p14="http://schemas.microsoft.com/office/powerpoint/2010/main" val="357607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78C4BA-E449-8D44-9454-DB64C3A9B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1" y="937133"/>
            <a:ext cx="8571071" cy="58359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NOx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6F055-EEC6-4B42-941E-9CA1186A0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8216900" y="2096307"/>
            <a:ext cx="914400" cy="3657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7326E-E6BD-474A-8169-987B1FAEF528}"/>
              </a:ext>
            </a:extLst>
          </p:cNvPr>
          <p:cNvSpPr txBox="1"/>
          <p:nvPr/>
        </p:nvSpPr>
        <p:spPr>
          <a:xfrm>
            <a:off x="801927" y="6378341"/>
            <a:ext cx="723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2011v6         2023</a:t>
            </a:r>
            <a:r>
              <a:rPr lang="en-US" baseline="-25000" dirty="0"/>
              <a:t>2011</a:t>
            </a:r>
            <a:r>
              <a:rPr lang="en-US" dirty="0"/>
              <a:t>       2028</a:t>
            </a:r>
            <a:r>
              <a:rPr lang="en-US" baseline="-25000" dirty="0"/>
              <a:t>2011            </a:t>
            </a:r>
            <a:r>
              <a:rPr lang="en-US" dirty="0"/>
              <a:t>2014	    2016beta</a:t>
            </a:r>
          </a:p>
        </p:txBody>
      </p:sp>
    </p:spTree>
    <p:extLst>
      <p:ext uri="{BB962C8B-B14F-4D97-AF65-F5344CB8AC3E}">
        <p14:creationId xmlns:p14="http://schemas.microsoft.com/office/powerpoint/2010/main" val="226709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Annual 12-km Gridded NOx Emissions (tons/year)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10F47E1-F217-4E37-A3AB-4BDA35979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/>
          <a:stretch/>
        </p:blipFill>
        <p:spPr>
          <a:xfrm>
            <a:off x="302144" y="1417638"/>
            <a:ext cx="8528008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3841-9F08-3044-819B-CF4319066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4" y="962415"/>
            <a:ext cx="5572881" cy="58106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NOx Emissions by Sector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AEBAF-F89F-C54F-9668-E3DE233B4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5257800" y="2105415"/>
            <a:ext cx="914400" cy="3657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7967B-5B77-F441-98E0-46355229D43C}"/>
              </a:ext>
            </a:extLst>
          </p:cNvPr>
          <p:cNvSpPr txBox="1"/>
          <p:nvPr/>
        </p:nvSpPr>
        <p:spPr>
          <a:xfrm>
            <a:off x="6172200" y="2348903"/>
            <a:ext cx="297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 comparisons of 2011, 2014, and 2016</a:t>
            </a:r>
          </a:p>
          <a:p>
            <a:endParaRPr lang="en-US" dirty="0"/>
          </a:p>
          <a:p>
            <a:r>
              <a:rPr lang="en-US" dirty="0"/>
              <a:t>All regions have declining </a:t>
            </a:r>
            <a:r>
              <a:rPr lang="en-US" dirty="0" err="1"/>
              <a:t>onroad</a:t>
            </a:r>
            <a:r>
              <a:rPr lang="en-US" dirty="0"/>
              <a:t> and nonroad mobile, EGU point, and rail</a:t>
            </a:r>
          </a:p>
          <a:p>
            <a:endParaRPr lang="en-US" dirty="0"/>
          </a:p>
          <a:p>
            <a:r>
              <a:rPr lang="en-US" dirty="0" err="1"/>
              <a:t>Oil&amp;Gas</a:t>
            </a:r>
            <a:r>
              <a:rPr lang="en-US" dirty="0"/>
              <a:t> declines in WRAP, </a:t>
            </a:r>
            <a:r>
              <a:rPr lang="en-US" dirty="0" err="1"/>
              <a:t>CenRAP</a:t>
            </a:r>
            <a:r>
              <a:rPr lang="en-US" dirty="0"/>
              <a:t>, and SESARM</a:t>
            </a:r>
          </a:p>
        </p:txBody>
      </p:sp>
    </p:spTree>
    <p:extLst>
      <p:ext uri="{BB962C8B-B14F-4D97-AF65-F5344CB8AC3E}">
        <p14:creationId xmlns:p14="http://schemas.microsoft.com/office/powerpoint/2010/main" val="301540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FD1CEF-ABCE-0B4E-BBA3-B8EAA43E1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" y="885248"/>
            <a:ext cx="8647272" cy="58878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666183" cy="1143000"/>
          </a:xfrm>
        </p:spPr>
        <p:txBody>
          <a:bodyPr>
            <a:noAutofit/>
          </a:bodyPr>
          <a:lstStyle/>
          <a:p>
            <a:r>
              <a:rPr lang="en-US" sz="3200" dirty="0"/>
              <a:t>SESARM State NOx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E6B34-4E0F-9C4B-A14B-235D5B9D4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8097204" y="2133826"/>
            <a:ext cx="914400" cy="3657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1513A-004F-DC4F-91BF-5D033E533B95}"/>
              </a:ext>
            </a:extLst>
          </p:cNvPr>
          <p:cNvSpPr txBox="1"/>
          <p:nvPr/>
        </p:nvSpPr>
        <p:spPr>
          <a:xfrm>
            <a:off x="4364757" y="4883487"/>
            <a:ext cx="3732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AL, GA, KY have the largest reductions in EGU point</a:t>
            </a:r>
          </a:p>
          <a:p>
            <a:endParaRPr lang="en-US" dirty="0"/>
          </a:p>
          <a:p>
            <a:r>
              <a:rPr lang="en-US" dirty="0"/>
              <a:t>FL with largest </a:t>
            </a:r>
            <a:r>
              <a:rPr lang="en-US" dirty="0" err="1"/>
              <a:t>onroad</a:t>
            </a:r>
            <a:r>
              <a:rPr lang="en-US" dirty="0"/>
              <a:t>/nonroad mobile reductions</a:t>
            </a:r>
          </a:p>
        </p:txBody>
      </p:sp>
    </p:spTree>
    <p:extLst>
      <p:ext uri="{BB962C8B-B14F-4D97-AF65-F5344CB8AC3E}">
        <p14:creationId xmlns:p14="http://schemas.microsoft.com/office/powerpoint/2010/main" val="170430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C292D5-713C-6246-9210-D6F9EF832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9" y="926501"/>
            <a:ext cx="8568033" cy="58338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03" y="29378"/>
            <a:ext cx="84154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VOC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5BB61-B96F-6B41-82CA-AC0BB5AA8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8216900" y="2096307"/>
            <a:ext cx="914400" cy="3657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1E08D-57C6-674A-871F-1D60920F0878}"/>
              </a:ext>
            </a:extLst>
          </p:cNvPr>
          <p:cNvSpPr txBox="1"/>
          <p:nvPr/>
        </p:nvSpPr>
        <p:spPr>
          <a:xfrm>
            <a:off x="801927" y="6378341"/>
            <a:ext cx="723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2011v6         2023</a:t>
            </a:r>
            <a:r>
              <a:rPr lang="en-US" baseline="-25000" dirty="0"/>
              <a:t>2011</a:t>
            </a:r>
            <a:r>
              <a:rPr lang="en-US" dirty="0"/>
              <a:t>       2028</a:t>
            </a:r>
            <a:r>
              <a:rPr lang="en-US" baseline="-25000" dirty="0"/>
              <a:t>2011            </a:t>
            </a:r>
            <a:r>
              <a:rPr lang="en-US" dirty="0"/>
              <a:t>2014	    2016beta</a:t>
            </a:r>
          </a:p>
        </p:txBody>
      </p:sp>
    </p:spTree>
    <p:extLst>
      <p:ext uri="{BB962C8B-B14F-4D97-AF65-F5344CB8AC3E}">
        <p14:creationId xmlns:p14="http://schemas.microsoft.com/office/powerpoint/2010/main" val="263903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Annual 12-km Gridded VOC Emissions (tons/year)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92ADF-2E60-BF49-BC15-44DA3E74C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3"/>
          <a:stretch/>
        </p:blipFill>
        <p:spPr>
          <a:xfrm>
            <a:off x="304800" y="1417638"/>
            <a:ext cx="858036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0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Annual 12-km Gridded VOC* Emissions (tons/year)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BB258-288F-CF4C-A466-2ED1D3A6D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-485" r="84" b="-1150"/>
          <a:stretch/>
        </p:blipFill>
        <p:spPr>
          <a:xfrm>
            <a:off x="352297" y="1417638"/>
            <a:ext cx="8359903" cy="512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D7BEF-5120-8B42-B7D2-00D3CCEAB55D}"/>
              </a:ext>
            </a:extLst>
          </p:cNvPr>
          <p:cNvSpPr txBox="1"/>
          <p:nvPr/>
        </p:nvSpPr>
        <p:spPr>
          <a:xfrm>
            <a:off x="5083486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*Anthropogenic only</a:t>
            </a:r>
          </a:p>
        </p:txBody>
      </p:sp>
    </p:spTree>
    <p:extLst>
      <p:ext uri="{BB962C8B-B14F-4D97-AF65-F5344CB8AC3E}">
        <p14:creationId xmlns:p14="http://schemas.microsoft.com/office/powerpoint/2010/main" val="328394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VOC Emissions by Sector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9D80C-2E48-E84B-878E-61BC68976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" y="846365"/>
            <a:ext cx="5627302" cy="586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19237A-69F2-F145-AC99-F6CBCBC8E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5334000" y="2209800"/>
            <a:ext cx="914400" cy="3657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194DA-31AB-3948-B61A-2E6FC05027B1}"/>
              </a:ext>
            </a:extLst>
          </p:cNvPr>
          <p:cNvSpPr txBox="1"/>
          <p:nvPr/>
        </p:nvSpPr>
        <p:spPr>
          <a:xfrm>
            <a:off x="6161903" y="1406180"/>
            <a:ext cx="297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Biogenic signal dominates regions with states in the lower US latitudes, and west coast</a:t>
            </a:r>
          </a:p>
          <a:p>
            <a:endParaRPr lang="en-US" dirty="0"/>
          </a:p>
          <a:p>
            <a:r>
              <a:rPr lang="en-US" dirty="0"/>
              <a:t>2014 </a:t>
            </a:r>
            <a:r>
              <a:rPr lang="en-US" dirty="0">
                <a:sym typeface="Wingdings" pitchFamily="2" charset="2"/>
              </a:rPr>
              <a:t> 2016 i</a:t>
            </a:r>
            <a:r>
              <a:rPr lang="en-US" dirty="0"/>
              <a:t>ncrease in biogenic VOC driven by meteorology: 2016 was warmer than 2014 in the Eastern half of the country</a:t>
            </a:r>
          </a:p>
          <a:p>
            <a:endParaRPr lang="en-US" dirty="0"/>
          </a:p>
          <a:p>
            <a:r>
              <a:rPr lang="en-US" dirty="0"/>
              <a:t>Increasing nonpoint </a:t>
            </a:r>
            <a:r>
              <a:rPr lang="en-US" dirty="0" err="1"/>
              <a:t>oil&amp;gas</a:t>
            </a:r>
            <a:r>
              <a:rPr lang="en-US" dirty="0"/>
              <a:t> across all of the regions relative to 2011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8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70007" y="1254362"/>
            <a:ext cx="49601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workgroup will give a ~5 minute update describing their work over the last quarter and their plans for the coming months.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call participants will remain on mute during the webinar.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Type your questions into the question box on the webinar client.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try to answer questions at the end of the webinar.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create a Q&amp;A document following the webinar and post with the meeting notes on the Collaborative Wiki: </a:t>
            </a:r>
            <a:r>
              <a:rPr lang="en-US" sz="2000" dirty="0">
                <a:hlinkClick r:id="rId2"/>
              </a:rPr>
              <a:t>http://views.cira.colostate.edu/wiki/wiki/9169</a:t>
            </a:r>
            <a:r>
              <a:rPr lang="en-US" sz="20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6" y="1447800"/>
            <a:ext cx="3530571" cy="42499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F167EDA-C2FD-2544-B436-EAA026D3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79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Webinar Ground Rules: Questions?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BC852E-98E5-1D4D-A754-91F595CB30C8}"/>
              </a:ext>
            </a:extLst>
          </p:cNvPr>
          <p:cNvCxnSpPr/>
          <p:nvPr/>
        </p:nvCxnSpPr>
        <p:spPr>
          <a:xfrm flipH="1">
            <a:off x="2514600" y="3200400"/>
            <a:ext cx="1676400" cy="1219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0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5D837-7754-4C48-9207-9D3E47489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8" y="920913"/>
            <a:ext cx="8594892" cy="5852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CC148-F63A-42A5-9922-EBCBDFFC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28EFE2-1821-4A33-AF2E-228CA21A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61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PM</a:t>
            </a:r>
            <a:r>
              <a:rPr lang="en-US" baseline="-25000" dirty="0"/>
              <a:t>2.5</a:t>
            </a:r>
            <a:r>
              <a:rPr lang="en-US" dirty="0"/>
              <a:t> Emissions by Sector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9D99C-E10E-2941-AC32-E983EB451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1" t="34710" b="32398"/>
          <a:stretch/>
        </p:blipFill>
        <p:spPr>
          <a:xfrm>
            <a:off x="8153400" y="2381289"/>
            <a:ext cx="990600" cy="2931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CC670-C481-3542-842C-0531F02B16B7}"/>
              </a:ext>
            </a:extLst>
          </p:cNvPr>
          <p:cNvSpPr txBox="1"/>
          <p:nvPr/>
        </p:nvSpPr>
        <p:spPr>
          <a:xfrm>
            <a:off x="801927" y="6378341"/>
            <a:ext cx="723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2011v6         2023</a:t>
            </a:r>
            <a:r>
              <a:rPr lang="en-US" baseline="-25000" dirty="0"/>
              <a:t>2011</a:t>
            </a:r>
            <a:r>
              <a:rPr lang="en-US" dirty="0"/>
              <a:t>       2028</a:t>
            </a:r>
            <a:r>
              <a:rPr lang="en-US" baseline="-25000" dirty="0"/>
              <a:t>2011            </a:t>
            </a:r>
            <a:r>
              <a:rPr lang="en-US" dirty="0"/>
              <a:t>2014	    2016beta</a:t>
            </a:r>
          </a:p>
        </p:txBody>
      </p:sp>
    </p:spTree>
    <p:extLst>
      <p:ext uri="{BB962C8B-B14F-4D97-AF65-F5344CB8AC3E}">
        <p14:creationId xmlns:p14="http://schemas.microsoft.com/office/powerpoint/2010/main" val="329207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Annual 12-km Gridded PM</a:t>
            </a:r>
            <a:r>
              <a:rPr lang="en-US" baseline="-25000" dirty="0"/>
              <a:t>2.5</a:t>
            </a:r>
            <a:r>
              <a:rPr lang="en-US" dirty="0"/>
              <a:t> Emissions (tons/year)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96771-168A-4E41-96EE-D82746819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51"/>
          <a:stretch/>
        </p:blipFill>
        <p:spPr>
          <a:xfrm>
            <a:off x="360920" y="1469870"/>
            <a:ext cx="857456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7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PM</a:t>
            </a:r>
            <a:r>
              <a:rPr lang="en-US" baseline="-25000" dirty="0"/>
              <a:t>2.5</a:t>
            </a:r>
            <a:r>
              <a:rPr lang="en-US" dirty="0"/>
              <a:t>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190D8-FF95-2648-95EB-79CDF8CA8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" y="885294"/>
            <a:ext cx="5554702" cy="5791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FFCC0-73AF-364A-8AFF-0B7521DD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1" t="34710" b="32398"/>
          <a:stretch/>
        </p:blipFill>
        <p:spPr>
          <a:xfrm>
            <a:off x="5257800" y="2438400"/>
            <a:ext cx="990600" cy="2931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465D6-9DEF-BA4E-9733-0752C163ADE3}"/>
              </a:ext>
            </a:extLst>
          </p:cNvPr>
          <p:cNvSpPr txBox="1"/>
          <p:nvPr/>
        </p:nvSpPr>
        <p:spPr>
          <a:xfrm>
            <a:off x="6172200" y="1959909"/>
            <a:ext cx="2971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Changes to PM2.5 in 2016 relative to past inventories are driven by point fire, ag fire, RWC, non-EGU point </a:t>
            </a:r>
          </a:p>
          <a:p>
            <a:endParaRPr lang="en-US" dirty="0"/>
          </a:p>
          <a:p>
            <a:r>
              <a:rPr lang="en-US" dirty="0"/>
              <a:t>Reduction in point fire PM2.5 in the </a:t>
            </a:r>
            <a:r>
              <a:rPr lang="en-US" dirty="0" err="1"/>
              <a:t>CenRAP</a:t>
            </a:r>
            <a:r>
              <a:rPr lang="en-US" dirty="0"/>
              <a:t> region from 2011 to both 2014 and 2016 have a big influence on the national totals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20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0389E-3389-0041-B713-905ADA261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0" y="895513"/>
            <a:ext cx="8594892" cy="5852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8099B-499A-4E8C-A8D2-36B8A62B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CFD12A-8FCB-49CE-8910-2E77DA72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40" y="0"/>
            <a:ext cx="841201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SO</a:t>
            </a:r>
            <a:r>
              <a:rPr lang="en-US" baseline="-25000" dirty="0"/>
              <a:t>2</a:t>
            </a:r>
            <a:r>
              <a:rPr lang="en-US" dirty="0"/>
              <a:t>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A18B0-DA7E-A14B-B775-04E36DBA6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8216900" y="2096307"/>
            <a:ext cx="914400" cy="365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C3A86-6510-7240-9FA8-FA0FFD333BBD}"/>
              </a:ext>
            </a:extLst>
          </p:cNvPr>
          <p:cNvSpPr txBox="1"/>
          <p:nvPr/>
        </p:nvSpPr>
        <p:spPr>
          <a:xfrm>
            <a:off x="801927" y="6378341"/>
            <a:ext cx="723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2011v6         2023</a:t>
            </a:r>
            <a:r>
              <a:rPr lang="en-US" baseline="-25000" dirty="0"/>
              <a:t>2011</a:t>
            </a:r>
            <a:r>
              <a:rPr lang="en-US" dirty="0"/>
              <a:t>       2028</a:t>
            </a:r>
            <a:r>
              <a:rPr lang="en-US" baseline="-25000" dirty="0"/>
              <a:t>2011            </a:t>
            </a:r>
            <a:r>
              <a:rPr lang="en-US" dirty="0"/>
              <a:t>2014	    2016beta</a:t>
            </a:r>
          </a:p>
        </p:txBody>
      </p:sp>
    </p:spTree>
    <p:extLst>
      <p:ext uri="{BB962C8B-B14F-4D97-AF65-F5344CB8AC3E}">
        <p14:creationId xmlns:p14="http://schemas.microsoft.com/office/powerpoint/2010/main" val="4089800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Annual 12-km Gridded SO</a:t>
            </a:r>
            <a:r>
              <a:rPr lang="en-US" baseline="-25000" dirty="0"/>
              <a:t>2</a:t>
            </a:r>
            <a:r>
              <a:rPr lang="en-US" dirty="0"/>
              <a:t> Emissions (tons/year)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B5AA8-3B51-DC45-B441-9E328B17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9" y="1469870"/>
            <a:ext cx="848533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24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SO</a:t>
            </a:r>
            <a:r>
              <a:rPr lang="en-US" baseline="-25000" dirty="0"/>
              <a:t>2</a:t>
            </a:r>
            <a:r>
              <a:rPr lang="en-US" dirty="0"/>
              <a:t> Emissions by Sector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AA5CF-6AC8-C941-9451-F11C110A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" y="936875"/>
            <a:ext cx="5479126" cy="5712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A9E8D-C162-DD4E-A67C-B6E5333F0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5181600" y="2105275"/>
            <a:ext cx="914400" cy="3657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BA3FB-6D2B-954E-81C0-669D4D4C14AC}"/>
              </a:ext>
            </a:extLst>
          </p:cNvPr>
          <p:cNvSpPr txBox="1"/>
          <p:nvPr/>
        </p:nvSpPr>
        <p:spPr>
          <a:xfrm>
            <a:off x="6172200" y="2764402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LADCO and SESARM region EGU and non-EGU point SO2 emissions heavily influence the national totals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24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B1F3B-6B78-9F49-A102-14A3035D4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0" y="920913"/>
            <a:ext cx="8594892" cy="5852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8099B-499A-4E8C-A8D2-36B8A62B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CFD12A-8FCB-49CE-8910-2E77DA72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40" y="0"/>
            <a:ext cx="841201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NH</a:t>
            </a:r>
            <a:r>
              <a:rPr lang="en-US" baseline="-25000" dirty="0"/>
              <a:t>3</a:t>
            </a:r>
            <a:r>
              <a:rPr lang="en-US" dirty="0"/>
              <a:t>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A18B0-DA7E-A14B-B775-04E36DBA6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8216900" y="2096307"/>
            <a:ext cx="914400" cy="365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C3A86-6510-7240-9FA8-FA0FFD333BBD}"/>
              </a:ext>
            </a:extLst>
          </p:cNvPr>
          <p:cNvSpPr txBox="1"/>
          <p:nvPr/>
        </p:nvSpPr>
        <p:spPr>
          <a:xfrm>
            <a:off x="801927" y="6378341"/>
            <a:ext cx="723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2011v6         2023</a:t>
            </a:r>
            <a:r>
              <a:rPr lang="en-US" baseline="-25000" dirty="0"/>
              <a:t>2011</a:t>
            </a:r>
            <a:r>
              <a:rPr lang="en-US" dirty="0"/>
              <a:t>       2028</a:t>
            </a:r>
            <a:r>
              <a:rPr lang="en-US" baseline="-25000" dirty="0"/>
              <a:t>2011            </a:t>
            </a:r>
            <a:r>
              <a:rPr lang="en-US" dirty="0"/>
              <a:t>2014	    2016beta</a:t>
            </a:r>
          </a:p>
        </p:txBody>
      </p:sp>
    </p:spTree>
    <p:extLst>
      <p:ext uri="{BB962C8B-B14F-4D97-AF65-F5344CB8AC3E}">
        <p14:creationId xmlns:p14="http://schemas.microsoft.com/office/powerpoint/2010/main" val="5355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2AF6-14A8-4F07-86E9-69B9CA13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F12FC8-CE14-0C44-AEBA-4DB3E185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Annual 12-km Gridded NH</a:t>
            </a:r>
            <a:r>
              <a:rPr lang="en-US" baseline="-25000" dirty="0"/>
              <a:t>3</a:t>
            </a:r>
            <a:r>
              <a:rPr lang="en-US" dirty="0"/>
              <a:t> Emissions (tons/year)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A719-C4FD-9840-9FD4-BBB8CEB6E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1455738"/>
            <a:ext cx="8485331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2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E1B35-CF9F-4393-AB04-8FBB9090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F15EA6-05DF-43BE-AFB3-82243D4A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9" y="9181"/>
            <a:ext cx="85747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NH</a:t>
            </a:r>
            <a:r>
              <a:rPr lang="en-US" baseline="-25000" dirty="0"/>
              <a:t>3</a:t>
            </a:r>
            <a:r>
              <a:rPr lang="en-US" dirty="0"/>
              <a:t> Emissions by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F8AD9-0F58-D54D-8558-A5808C68B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" y="913522"/>
            <a:ext cx="5498483" cy="5733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F2067-6215-E745-90A6-754CB052A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7" t="33627" r="543" b="30009"/>
          <a:stretch/>
        </p:blipFill>
        <p:spPr>
          <a:xfrm>
            <a:off x="5257800" y="2083293"/>
            <a:ext cx="914400" cy="365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B7858-2E29-9844-A03F-94F292926BE4}"/>
              </a:ext>
            </a:extLst>
          </p:cNvPr>
          <p:cNvSpPr txBox="1"/>
          <p:nvPr/>
        </p:nvSpPr>
        <p:spPr>
          <a:xfrm>
            <a:off x="6172200" y="2764402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CenRAP</a:t>
            </a:r>
            <a:r>
              <a:rPr lang="en-US" dirty="0"/>
              <a:t> is the dominant region for ag NH3; although largest changes from 2011 to 2016 in the WRAP and LADCO regions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02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7FF43E-3E36-446E-8D0A-25FF53466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2016beta emissions platform can be downloaded by component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Inventories, ancillary data, software/scripts, MOVES EF tables, BELD </a:t>
            </a:r>
            <a:r>
              <a:rPr lang="en-US" dirty="0" err="1"/>
              <a:t>landuse</a:t>
            </a:r>
            <a:r>
              <a:rPr lang="en-US" dirty="0"/>
              <a:t> tiles</a:t>
            </a:r>
          </a:p>
          <a:p>
            <a:pPr>
              <a:spcBef>
                <a:spcPts val="1200"/>
              </a:spcBef>
            </a:pPr>
            <a:r>
              <a:rPr lang="en-US" dirty="0"/>
              <a:t>2016beta projections to 2023 and 2028 will be released to workgroups in April 2019</a:t>
            </a:r>
          </a:p>
          <a:p>
            <a:pPr lvl="1"/>
            <a:r>
              <a:rPr lang="en-US" dirty="0"/>
              <a:t>Projection data for some sectors has already been provided</a:t>
            </a:r>
          </a:p>
          <a:p>
            <a:pPr>
              <a:spcBef>
                <a:spcPts val="1200"/>
              </a:spcBef>
            </a:pPr>
            <a:r>
              <a:rPr lang="en-US" dirty="0"/>
              <a:t>Collecting comments through May 31, 2019</a:t>
            </a:r>
          </a:p>
          <a:p>
            <a:pPr lvl="1"/>
            <a:r>
              <a:rPr lang="en-US" dirty="0"/>
              <a:t>See instructions on the Wiki page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B173D-BFCE-47FA-A21B-87261C4C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3DC89-DB74-4AF0-8669-5D9B5A2E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beta Release Next Steps</a:t>
            </a:r>
          </a:p>
        </p:txBody>
      </p:sp>
    </p:spTree>
    <p:extLst>
      <p:ext uri="{BB962C8B-B14F-4D97-AF65-F5344CB8AC3E}">
        <p14:creationId xmlns:p14="http://schemas.microsoft.com/office/powerpoint/2010/main" val="241001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272" y="1484127"/>
            <a:ext cx="8382000" cy="4764273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sz="2400" dirty="0"/>
              <a:t>A new multi-purpose emissions modeling platform (EMP) based on the 2014 National Emissions Inventory version 2 (2014NEIv2) is needed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 Implementation Plans, federal analyses</a:t>
            </a:r>
          </a:p>
          <a:p>
            <a:pPr lvl="1"/>
            <a:r>
              <a:rPr lang="en-US" sz="2000" dirty="0"/>
              <a:t>For the first time, EPA, states, and MJOs are engaging in collaborative EMP development </a:t>
            </a:r>
          </a:p>
          <a:p>
            <a:pPr lvl="1"/>
            <a:r>
              <a:rPr lang="en-US" sz="2000" dirty="0"/>
              <a:t>The 2016 base year was selected via a collaborative process</a:t>
            </a:r>
          </a:p>
          <a:p>
            <a:r>
              <a:rPr lang="en-US" sz="2400" dirty="0"/>
              <a:t>Future years selected due to regulatory relevance</a:t>
            </a:r>
          </a:p>
          <a:p>
            <a:pPr lvl="1"/>
            <a:r>
              <a:rPr lang="en-US" sz="2000" dirty="0"/>
              <a:t>2023 is relevant for Ozone NAAQS moderate areas</a:t>
            </a:r>
          </a:p>
          <a:p>
            <a:pPr lvl="2"/>
            <a:r>
              <a:rPr lang="en-US" sz="1800" dirty="0"/>
              <a:t>2020 is being created by some states/regions for 2008 O3 NAAQS attainment demonstration modeling</a:t>
            </a:r>
          </a:p>
          <a:p>
            <a:pPr lvl="1"/>
            <a:r>
              <a:rPr lang="en-US" sz="2000" dirty="0"/>
              <a:t>2028 for regional haze</a:t>
            </a:r>
          </a:p>
          <a:p>
            <a:pPr marL="393192" lvl="1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944562"/>
          </a:xfrm>
        </p:spPr>
        <p:txBody>
          <a:bodyPr>
            <a:noAutofit/>
          </a:bodyPr>
          <a:lstStyle/>
          <a:p>
            <a:r>
              <a:rPr lang="en-US" sz="3600" dirty="0"/>
              <a:t>Overview of the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47146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2"/>
            <a:ext cx="8229600" cy="46908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EGUs</a:t>
            </a:r>
          </a:p>
          <a:p>
            <a:r>
              <a:rPr lang="en-US" dirty="0"/>
              <a:t>Non-EGU Point </a:t>
            </a:r>
          </a:p>
          <a:p>
            <a:r>
              <a:rPr lang="en-US" dirty="0"/>
              <a:t>Nonpoint</a:t>
            </a:r>
          </a:p>
          <a:p>
            <a:r>
              <a:rPr lang="en-US" dirty="0"/>
              <a:t>Oil and gas sources (point and nonpoint)</a:t>
            </a:r>
          </a:p>
          <a:p>
            <a:r>
              <a:rPr lang="en-US" dirty="0"/>
              <a:t>Onroad</a:t>
            </a:r>
          </a:p>
          <a:p>
            <a:r>
              <a:rPr lang="en-US" dirty="0"/>
              <a:t>Nonroad</a:t>
            </a:r>
          </a:p>
          <a:p>
            <a:r>
              <a:rPr lang="en-US" dirty="0"/>
              <a:t>Rail</a:t>
            </a:r>
          </a:p>
          <a:p>
            <a:r>
              <a:rPr lang="en-US" dirty="0"/>
              <a:t>Commercial Marine Vessels (CMV)</a:t>
            </a:r>
          </a:p>
          <a:p>
            <a:r>
              <a:rPr lang="en-US" dirty="0"/>
              <a:t>Fires</a:t>
            </a:r>
          </a:p>
          <a:p>
            <a:r>
              <a:rPr lang="en-US" dirty="0" err="1"/>
              <a:t>Biogenics</a:t>
            </a:r>
            <a:endParaRPr lang="en-US" dirty="0"/>
          </a:p>
          <a:p>
            <a:r>
              <a:rPr lang="en-US" dirty="0"/>
              <a:t>Modeling</a:t>
            </a:r>
          </a:p>
          <a:p>
            <a:r>
              <a:rPr lang="en-US" dirty="0"/>
              <a:t>Wrap up</a:t>
            </a:r>
          </a:p>
          <a:p>
            <a:r>
              <a:rPr lang="en-US" sz="2400" dirty="0"/>
              <a:t>Wiki has more information and notes from each workgroup</a:t>
            </a:r>
          </a:p>
          <a:p>
            <a:pPr lvl="1"/>
            <a:r>
              <a:rPr lang="en-US" sz="2000" dirty="0">
                <a:hlinkClick r:id="rId2"/>
              </a:rPr>
              <a:t>http://views.cira.colostate.edu/wiki/wiki/9169</a:t>
            </a:r>
            <a:r>
              <a:rPr lang="en-US" sz="200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Collaborative Workgroup Reports</a:t>
            </a:r>
          </a:p>
        </p:txBody>
      </p:sp>
    </p:spTree>
    <p:extLst>
      <p:ext uri="{BB962C8B-B14F-4D97-AF65-F5344CB8AC3E}">
        <p14:creationId xmlns:p14="http://schemas.microsoft.com/office/powerpoint/2010/main" val="2565805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7527" y="2590800"/>
            <a:ext cx="8784432" cy="363488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Julie McDill (MARAMA),                   Serpil Kayin (EPA CAMD), Alison Eyth (EPA OAQPS)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4</a:t>
            </a:r>
            <a:r>
              <a:rPr lang="en-US" sz="2800" baseline="30000" dirty="0"/>
              <a:t>th</a:t>
            </a:r>
            <a:r>
              <a:rPr lang="en-US" sz="2800" dirty="0"/>
              <a:t> Thursday at 2:00pm ET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3"/>
              </a:rPr>
              <a:t>http://views.cira.colostate.edu/wiki/wiki/9174</a:t>
            </a:r>
            <a:endParaRPr lang="en-US" sz="2800" dirty="0"/>
          </a:p>
          <a:p>
            <a:pPr marL="109728" indent="0">
              <a:buNone/>
            </a:pPr>
            <a:endParaRPr lang="en-US" sz="2300" dirty="0"/>
          </a:p>
          <a:p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609600"/>
            <a:ext cx="5486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Electricity Generating  Units (EGU) Workgroup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9C5AE-443F-2F40-937A-EE6BAE5FF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87" y="152400"/>
            <a:ext cx="3007372" cy="2263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212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66233"/>
            <a:ext cx="7696200" cy="5140456"/>
          </a:xfrm>
        </p:spPr>
        <p:txBody>
          <a:bodyPr>
            <a:noAutofit/>
          </a:bodyPr>
          <a:lstStyle/>
          <a:p>
            <a:r>
              <a:rPr lang="en-US" sz="2400" dirty="0"/>
              <a:t>Base year 2016 is complete</a:t>
            </a:r>
          </a:p>
          <a:p>
            <a:pPr lvl="1"/>
            <a:r>
              <a:rPr lang="en-US" sz="2000" dirty="0"/>
              <a:t>Finalized crosswalks to prepare the inventory for platform compatibility with either ERTAC EGU or IPM projections</a:t>
            </a:r>
          </a:p>
          <a:p>
            <a:r>
              <a:rPr lang="en-US" sz="2400" dirty="0"/>
              <a:t>Temporal allocation for sources without CEMS data supports both peaking and non-peaking sources depending on the type of source</a:t>
            </a:r>
          </a:p>
          <a:p>
            <a:pPr lvl="1"/>
            <a:r>
              <a:rPr lang="en-US" sz="2000" dirty="0"/>
              <a:t>Working on temporal allocation for future years that is compatible with base year methods</a:t>
            </a:r>
          </a:p>
          <a:p>
            <a:r>
              <a:rPr lang="en-US" sz="2400" dirty="0"/>
              <a:t>Working on supporting additional sources passed through into modeling files by the new IPM (e.g., MWCs)</a:t>
            </a:r>
          </a:p>
          <a:p>
            <a:r>
              <a:rPr lang="en-US" sz="2400" dirty="0"/>
              <a:t>See workgroup notes on the EGU Wiki page for more information</a:t>
            </a:r>
          </a:p>
          <a:p>
            <a:endParaRPr lang="en-US" sz="10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8362BB-024D-4645-B407-10B9F9A6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EGU Workgroup: 2016 beta</a:t>
            </a:r>
          </a:p>
        </p:txBody>
      </p:sp>
    </p:spTree>
    <p:extLst>
      <p:ext uri="{BB962C8B-B14F-4D97-AF65-F5344CB8AC3E}">
        <p14:creationId xmlns:p14="http://schemas.microsoft.com/office/powerpoint/2010/main" val="3286433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D7948-CC5E-4193-9BCF-CFAF07FF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90065F-2763-43F4-B265-F3762CEF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EGU Workgroup: ERTAC-EGU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13774F-439E-B548-89A5-E41E5EA13F37}"/>
              </a:ext>
            </a:extLst>
          </p:cNvPr>
          <p:cNvSpPr txBox="1">
            <a:spLocks/>
          </p:cNvSpPr>
          <p:nvPr/>
        </p:nvSpPr>
        <p:spPr>
          <a:xfrm>
            <a:off x="951072" y="990600"/>
            <a:ext cx="7696200" cy="514045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Runs with new inputs from CONUSv16.0 are complete</a:t>
            </a:r>
          </a:p>
          <a:p>
            <a:pPr lvl="1"/>
            <a:r>
              <a:rPr lang="en-US" sz="1800" dirty="0"/>
              <a:t>Current version: 16.0/beta</a:t>
            </a:r>
          </a:p>
          <a:p>
            <a:pPr lvl="1"/>
            <a:r>
              <a:rPr lang="en-US" sz="1800" dirty="0"/>
              <a:t>Minor updates expected for 2016v1</a:t>
            </a:r>
          </a:p>
          <a:p>
            <a:pPr lvl="2"/>
            <a:r>
              <a:rPr lang="en-US" sz="1600" dirty="0"/>
              <a:t>SE growth factor revisions</a:t>
            </a:r>
          </a:p>
          <a:p>
            <a:pPr lvl="2"/>
            <a:r>
              <a:rPr lang="en-US" sz="1600" dirty="0"/>
              <a:t>Documentation updates</a:t>
            </a:r>
          </a:p>
          <a:p>
            <a:pPr lvl="1"/>
            <a:r>
              <a:rPr lang="en-US" sz="1800" dirty="0"/>
              <a:t>16.0/beta modeling years</a:t>
            </a:r>
          </a:p>
          <a:p>
            <a:pPr lvl="2"/>
            <a:r>
              <a:rPr lang="en-US" sz="1600" dirty="0"/>
              <a:t>Base year: 2016</a:t>
            </a:r>
          </a:p>
          <a:p>
            <a:pPr lvl="2"/>
            <a:r>
              <a:rPr lang="en-US" sz="1600" dirty="0"/>
              <a:t>Projections: 2020, 2023, 2028</a:t>
            </a:r>
          </a:p>
          <a:p>
            <a:pPr lvl="2"/>
            <a:r>
              <a:rPr lang="en-US" sz="1600" dirty="0"/>
              <a:t>Other years could be made available, if needed</a:t>
            </a:r>
          </a:p>
          <a:p>
            <a:pPr lvl="1"/>
            <a:r>
              <a:rPr lang="en-US" sz="1800" dirty="0"/>
              <a:t>Runs are CSAPR-compliant, meet state assurance levels</a:t>
            </a:r>
          </a:p>
          <a:p>
            <a:pPr lvl="1"/>
            <a:endParaRPr lang="en-US" sz="1800" dirty="0"/>
          </a:p>
          <a:p>
            <a:r>
              <a:rPr lang="en-US" sz="2000" dirty="0"/>
              <a:t>Next Steps</a:t>
            </a:r>
          </a:p>
          <a:p>
            <a:pPr lvl="1"/>
            <a:r>
              <a:rPr lang="en-US" sz="1800" dirty="0"/>
              <a:t>Focus on training through summer</a:t>
            </a:r>
          </a:p>
          <a:p>
            <a:pPr lvl="1"/>
            <a:r>
              <a:rPr lang="en-US" sz="1800" dirty="0"/>
              <a:t>Expect to develop v16.1 by Fall 2019</a:t>
            </a:r>
          </a:p>
          <a:p>
            <a:pPr lvl="2"/>
            <a:r>
              <a:rPr lang="en-US" sz="1600" dirty="0"/>
              <a:t>State outreach</a:t>
            </a:r>
          </a:p>
          <a:p>
            <a:pPr lvl="2"/>
            <a:r>
              <a:rPr lang="en-US" sz="1600" dirty="0"/>
              <a:t>Updated growth factors (all)</a:t>
            </a:r>
          </a:p>
          <a:p>
            <a:pPr lvl="2"/>
            <a:r>
              <a:rPr lang="en-US" sz="1600" dirty="0"/>
              <a:t>Updated shutdowns and controls</a:t>
            </a:r>
          </a:p>
        </p:txBody>
      </p:sp>
    </p:spTree>
    <p:extLst>
      <p:ext uri="{BB962C8B-B14F-4D97-AF65-F5344CB8AC3E}">
        <p14:creationId xmlns:p14="http://schemas.microsoft.com/office/powerpoint/2010/main" val="2139530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D7948-CC5E-4193-9BCF-CFAF07FF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90065F-2763-43F4-B265-F3762CE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EGU Workgroup: ERTAC-EGU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2ECD36B-475C-0944-B71F-6EC01A0E88E2}"/>
              </a:ext>
            </a:extLst>
          </p:cNvPr>
          <p:cNvSpPr txBox="1">
            <a:spLocks/>
          </p:cNvSpPr>
          <p:nvPr/>
        </p:nvSpPr>
        <p:spPr>
          <a:xfrm>
            <a:off x="609600" y="1420237"/>
            <a:ext cx="7696200" cy="514045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/>
              <a:t>Feedback from States</a:t>
            </a:r>
          </a:p>
          <a:p>
            <a:pPr lvl="1"/>
            <a:r>
              <a:rPr lang="en-US" sz="2000" dirty="0"/>
              <a:t>Split = ERTAC EGU, “small EGU”, point non-IPM</a:t>
            </a:r>
          </a:p>
          <a:p>
            <a:pPr lvl="2"/>
            <a:r>
              <a:rPr lang="en-US" sz="1800" dirty="0"/>
              <a:t>Eliminate double counting</a:t>
            </a:r>
          </a:p>
          <a:p>
            <a:pPr lvl="2"/>
            <a:r>
              <a:rPr lang="en-US" sz="1800" dirty="0"/>
              <a:t>Confirm that “small EGU” sources are not already included in non-point</a:t>
            </a:r>
          </a:p>
          <a:p>
            <a:r>
              <a:rPr lang="en-US" sz="2800" dirty="0"/>
              <a:t>Temporalization </a:t>
            </a:r>
          </a:p>
          <a:p>
            <a:pPr lvl="1"/>
            <a:r>
              <a:rPr lang="en-US" sz="2000" dirty="0"/>
              <a:t>Concerns about treatment of peaking sources by IPM</a:t>
            </a:r>
          </a:p>
          <a:p>
            <a:pPr lvl="2"/>
            <a:r>
              <a:rPr lang="en-US" sz="1800" dirty="0"/>
              <a:t>IPM approach attenuates peaking unit emissions</a:t>
            </a:r>
          </a:p>
          <a:p>
            <a:pPr lvl="1"/>
            <a:r>
              <a:rPr lang="en-US" sz="2000" dirty="0"/>
              <a:t>Seeking feedback from states about assignments of units as peaking units: applies to both IPM and ERTAC EGU models</a:t>
            </a:r>
          </a:p>
        </p:txBody>
      </p:sp>
    </p:spTree>
    <p:extLst>
      <p:ext uri="{BB962C8B-B14F-4D97-AF65-F5344CB8AC3E}">
        <p14:creationId xmlns:p14="http://schemas.microsoft.com/office/powerpoint/2010/main" val="237099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9558B4-B377-42B1-B9B8-157B8B509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5"/>
          </a:xfrm>
        </p:spPr>
        <p:txBody>
          <a:bodyPr>
            <a:normAutofit fontScale="92500" lnSpcReduction="10000"/>
          </a:bodyPr>
          <a:lstStyle/>
          <a:p>
            <a:endParaRPr lang="en-US" sz="1900" dirty="0"/>
          </a:p>
          <a:p>
            <a:r>
              <a:rPr lang="en-US" sz="2300" dirty="0"/>
              <a:t>EPA has updated its Power Sector Modeling Website with the latest IPM projections (IPM v6 November 2018 Reference Case) including NEEDS, full-fledged documentation and unit level results for 2023 and 2030.</a:t>
            </a:r>
          </a:p>
          <a:p>
            <a:pPr lvl="1"/>
            <a:r>
              <a:rPr lang="en-US" sz="1900" dirty="0"/>
              <a:t>Please visit </a:t>
            </a:r>
            <a:r>
              <a:rPr lang="en-US" sz="1900" u="sng" dirty="0">
                <a:hlinkClick r:id="rId2"/>
              </a:rPr>
              <a:t>https://www.epa.gov/airmarkets/clean-air-markets-power-sector-modeling</a:t>
            </a:r>
            <a:endParaRPr lang="en-US" sz="1900" u="sng" dirty="0"/>
          </a:p>
          <a:p>
            <a:endParaRPr lang="en-US" sz="2300" dirty="0"/>
          </a:p>
          <a:p>
            <a:r>
              <a:rPr lang="en-US" sz="2300" dirty="0"/>
              <a:t>EPA will be giving an IPM v6 November 2018 Reference Case Webinar </a:t>
            </a:r>
            <a:r>
              <a:rPr lang="en-US" sz="2300" b="1" dirty="0"/>
              <a:t>on 04/04/2019 between 2:00 PM – 3:00 PM</a:t>
            </a:r>
          </a:p>
          <a:p>
            <a:pPr lvl="1"/>
            <a:r>
              <a:rPr lang="en-US" sz="1700" dirty="0"/>
              <a:t>Join webinar: </a:t>
            </a:r>
            <a:r>
              <a:rPr lang="en-US" sz="1700" u="sng" dirty="0">
                <a:hlinkClick r:id="rId3"/>
              </a:rPr>
              <a:t>https://epawebconferencing.acms.com/ipmv6webinar/</a:t>
            </a:r>
            <a:endParaRPr lang="en-US" sz="1700" u="sng" dirty="0"/>
          </a:p>
          <a:p>
            <a:pPr lvl="1"/>
            <a:r>
              <a:rPr lang="en-US" sz="1700" dirty="0"/>
              <a:t>Conference Number: 1 (202) 991-0477  Participant Code: 311200</a:t>
            </a:r>
          </a:p>
          <a:p>
            <a:endParaRPr lang="en-US" sz="2300" dirty="0"/>
          </a:p>
          <a:p>
            <a:r>
              <a:rPr lang="en-US" sz="2300" dirty="0"/>
              <a:t>EPA gave a presentation at the EGU WG call on 2/28 showing IPM v6 results with ERTAC projections (see wiki for Results Viewer and comparison spreadsheet)</a:t>
            </a:r>
          </a:p>
          <a:p>
            <a:pPr marL="393192" lvl="1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ABC5D-4A05-4884-AE85-1D9E72D7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E84F6-2370-427D-AA16-F44EE342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EGU Workgroup: IPM</a:t>
            </a:r>
          </a:p>
        </p:txBody>
      </p:sp>
    </p:spTree>
    <p:extLst>
      <p:ext uri="{BB962C8B-B14F-4D97-AF65-F5344CB8AC3E}">
        <p14:creationId xmlns:p14="http://schemas.microsoft.com/office/powerpoint/2010/main" val="2654844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655F-0472-470E-A59E-92F2732E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11" y="122238"/>
            <a:ext cx="8229600" cy="944562"/>
          </a:xfrm>
        </p:spPr>
        <p:txBody>
          <a:bodyPr>
            <a:noAutofit/>
          </a:bodyPr>
          <a:lstStyle/>
          <a:p>
            <a:r>
              <a:rPr lang="en-US" sz="3200" dirty="0"/>
              <a:t>IPM EGU: Ozone Season NOx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6C340-C76A-4A7F-B423-17121FB2C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789" y="913004"/>
            <a:ext cx="86868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IPM projections assume EGUs operate at the same Ozone Season NOx emission rate as observed in 2018 for CSAPR Update compliance (for those reporting data)</a:t>
            </a:r>
          </a:p>
          <a:p>
            <a:r>
              <a:rPr lang="en-US" dirty="0"/>
              <a:t>Any announced control installations are factored into 2023 projections</a:t>
            </a:r>
          </a:p>
          <a:p>
            <a:r>
              <a:rPr lang="en-US" dirty="0"/>
              <a:t>The decrease in projected emissions are largely driven by announced retirements and rate improvements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912A-BDF9-4FF7-8186-F856669D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43C1-65F0-4FE4-BADA-C47078FE10C5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DEBE1E-BF7B-44BC-B651-672E49C36A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9600" y="2590799"/>
          <a:ext cx="7696200" cy="413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4187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655F-0472-470E-A59E-92F2732E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000" b="1" dirty="0"/>
              <a:t>Comparing 2016 Beta Inventory with IPM and ERTAC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6C340-C76A-4A7F-B423-17121FB2C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75252"/>
            <a:ext cx="8708232" cy="2438401"/>
          </a:xfrm>
        </p:spPr>
        <p:txBody>
          <a:bodyPr>
            <a:normAutofit/>
          </a:bodyPr>
          <a:lstStyle/>
          <a:p>
            <a:r>
              <a:rPr lang="en-US" sz="1400" dirty="0"/>
              <a:t>“annual fuel”:  all units from IPM and ERTAC, matched as best as possible; includes all pollutants. The README file explains all of the columns. </a:t>
            </a:r>
          </a:p>
          <a:p>
            <a:r>
              <a:rPr lang="en-US" sz="1400" dirty="0"/>
              <a:t>“Zero in IPM- Non-zero in ERTAC”: all of the NOx units where ERTAC has non-zero emissions in 2028, but IPM has zero emissions in 2030 (and the emissions are non-zero in 2016).</a:t>
            </a:r>
          </a:p>
          <a:p>
            <a:r>
              <a:rPr lang="en-US" sz="1400" dirty="0"/>
              <a:t>“Zero in ERTAC- Non-zero in IPM”: all of the NOx units where IPM has non-zero emissions in 2028, but ERTAC has zero emissions in 2028 (and the emissions are non-zero in 2016).</a:t>
            </a:r>
          </a:p>
          <a:p>
            <a:endParaRPr lang="en-US" sz="500" dirty="0"/>
          </a:p>
          <a:p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912A-BDF9-4FF7-8186-F856669D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43C1-65F0-4FE4-BADA-C47078FE10C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3D12D-3889-4AC2-A265-F6604CC2760B}"/>
              </a:ext>
            </a:extLst>
          </p:cNvPr>
          <p:cNvSpPr/>
          <p:nvPr/>
        </p:nvSpPr>
        <p:spPr>
          <a:xfrm>
            <a:off x="9372600" y="16002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025A6E-758D-49E5-B2F6-FB599B5E3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01429"/>
            <a:ext cx="7955280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2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90" y="2676180"/>
            <a:ext cx="8576042" cy="391433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Tammy Manning (NC DEQ), Caroline Farkas (EPA)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3</a:t>
            </a:r>
            <a:r>
              <a:rPr lang="en-US" sz="2800" baseline="30000" dirty="0"/>
              <a:t>rd</a:t>
            </a:r>
            <a:r>
              <a:rPr lang="en-US" sz="2800" dirty="0"/>
              <a:t> Tuesday at 2:00pm Eastern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http://views.cira.colostate.edu/wiki/wiki/9177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990" y="820886"/>
            <a:ext cx="497321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Non-EGU Point Workgroup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B3504-9614-DE44-B3A4-F42A4DE95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50" y="99026"/>
            <a:ext cx="3429000" cy="2295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921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12548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Summary</a:t>
            </a:r>
          </a:p>
          <a:p>
            <a:pPr lvl="1"/>
            <a:r>
              <a:rPr lang="en-US" sz="2400" dirty="0"/>
              <a:t>Base year (2016) </a:t>
            </a:r>
          </a:p>
          <a:p>
            <a:pPr lvl="2"/>
            <a:r>
              <a:rPr lang="en-US" sz="2000" dirty="0"/>
              <a:t>Includes reported emissions from 2016 and 2014 </a:t>
            </a:r>
          </a:p>
          <a:p>
            <a:pPr lvl="2"/>
            <a:r>
              <a:rPr lang="en-US" sz="2000" dirty="0"/>
              <a:t>~22,000 non-airport facilities reported for 2016; remainder pulled forward from 2014</a:t>
            </a:r>
          </a:p>
          <a:p>
            <a:pPr lvl="1"/>
            <a:r>
              <a:rPr lang="en-US" sz="2400" dirty="0"/>
              <a:t>Projection years (2023 &amp; 2028)</a:t>
            </a:r>
          </a:p>
          <a:p>
            <a:pPr lvl="2"/>
            <a:r>
              <a:rPr lang="en-US" sz="2000" dirty="0"/>
              <a:t>Industrial sources projected by SCC and SCC-NAICS using AEO 2018 tables</a:t>
            </a:r>
          </a:p>
          <a:p>
            <a:pPr lvl="2"/>
            <a:r>
              <a:rPr lang="en-US" sz="2000" dirty="0"/>
              <a:t>Control factors reevaluated (e.g., Boiler MACT (for NC), RICE NSPS, Process Heaters NSPS, Natural Gas NSPS, Petroleum refineries (Subpart JA), CISWI)</a:t>
            </a:r>
          </a:p>
          <a:p>
            <a:pPr lvl="1"/>
            <a:r>
              <a:rPr lang="en-US" sz="2400" dirty="0"/>
              <a:t>Workgroup members are reviewing 2016 base year and providing comments by April 16</a:t>
            </a:r>
          </a:p>
          <a:p>
            <a:pPr lvl="1"/>
            <a:r>
              <a:rPr lang="en-US" sz="2400" dirty="0"/>
              <a:t>Workgroup will review Projection years in April/May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Non-EGU Point Workgroup: 2016beta</a:t>
            </a:r>
          </a:p>
        </p:txBody>
      </p:sp>
    </p:spTree>
    <p:extLst>
      <p:ext uri="{BB962C8B-B14F-4D97-AF65-F5344CB8AC3E}">
        <p14:creationId xmlns:p14="http://schemas.microsoft.com/office/powerpoint/2010/main" val="324244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769" y="1143000"/>
            <a:ext cx="8421528" cy="51054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Several versions of 2016 platform will be developed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SzPts val="1954"/>
            </a:pPr>
            <a:r>
              <a:rPr lang="en-US" sz="2200" b="1" u="sng" dirty="0"/>
              <a:t>Alpha</a:t>
            </a:r>
            <a:r>
              <a:rPr lang="en-US" sz="2200" dirty="0"/>
              <a:t>: </a:t>
            </a:r>
            <a:r>
              <a:rPr lang="en-US" sz="2200" i="1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preliminary</a:t>
            </a:r>
            <a:r>
              <a:rPr lang="en-US" sz="22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 version based on 2014NEIv2 for some and 2016 for other key sectors </a:t>
            </a:r>
            <a:r>
              <a:rPr lang="en-US" sz="24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(released Spring, 2018)</a:t>
            </a:r>
            <a:endParaRPr lang="en-US" sz="2200" dirty="0">
              <a:solidFill>
                <a:schemeClr val="dk1"/>
              </a:solidFill>
              <a:ea typeface="Rambla"/>
              <a:cs typeface="Rambla"/>
              <a:sym typeface="Rambla"/>
            </a:endParaRPr>
          </a:p>
          <a:p>
            <a:pPr lvl="2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SzPts val="1954"/>
            </a:pPr>
            <a:r>
              <a:rPr lang="en-US" sz="20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For initial testing of 2016 model runs</a:t>
            </a:r>
          </a:p>
          <a:p>
            <a:pPr lvl="2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SzPts val="1954"/>
            </a:pPr>
            <a:r>
              <a:rPr lang="en-US" sz="2000" dirty="0"/>
              <a:t>Compatible versions of 2014 and 2015 were also released</a:t>
            </a:r>
          </a:p>
          <a:p>
            <a:pPr lvl="2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SzPts val="1954"/>
            </a:pPr>
            <a:r>
              <a:rPr lang="en-US" sz="2000" dirty="0">
                <a:hlinkClick r:id="rId2"/>
              </a:rPr>
              <a:t>https://www.epa.gov/air-emissions-modeling/2014-2016-version-7-air-emissions-modeling-platforms</a:t>
            </a:r>
            <a:r>
              <a:rPr lang="en-US" sz="2000" dirty="0"/>
              <a:t>  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sz="2200" b="1" u="sng" dirty="0"/>
              <a:t>Beta</a:t>
            </a:r>
            <a:r>
              <a:rPr lang="en-US" sz="2200" dirty="0"/>
              <a:t>: </a:t>
            </a:r>
            <a:r>
              <a:rPr lang="en-US" sz="2200" i="1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improved </a:t>
            </a:r>
            <a:r>
              <a:rPr lang="en-US" sz="2200" i="1" dirty="0"/>
              <a:t>and/or new </a:t>
            </a:r>
            <a:r>
              <a:rPr lang="en-US" sz="2200" dirty="0">
                <a:solidFill>
                  <a:schemeClr val="dk1"/>
                </a:solidFill>
                <a:ea typeface="Rambla"/>
                <a:cs typeface="Rambla"/>
                <a:sym typeface="Rambla"/>
              </a:rPr>
              <a:t> version of actual 2016 emissions for most sectors (March 2019) and preliminary projected emissions for 2023 and 2028 (to workgroups in April 2019)</a:t>
            </a:r>
            <a:endParaRPr lang="en-US" sz="2200" dirty="0"/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sz="2200" b="1" u="sng" dirty="0"/>
              <a:t>V1.0</a:t>
            </a:r>
            <a:r>
              <a:rPr lang="en-US" sz="2200" dirty="0"/>
              <a:t>: </a:t>
            </a:r>
            <a:r>
              <a:rPr lang="en-US" sz="2200" i="1" dirty="0"/>
              <a:t>fully updated </a:t>
            </a:r>
            <a:r>
              <a:rPr lang="en-US" sz="2200" dirty="0"/>
              <a:t>2016 emissions and complete projected emissions for 2023 and 2028 (Summer 2019)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140407"/>
            <a:ext cx="8229600" cy="1143000"/>
          </a:xfrm>
        </p:spPr>
        <p:txBody>
          <a:bodyPr/>
          <a:lstStyle/>
          <a:p>
            <a:r>
              <a:rPr lang="en-US" dirty="0"/>
              <a:t>2016 EMP Schedule</a:t>
            </a:r>
          </a:p>
        </p:txBody>
      </p:sp>
    </p:spTree>
    <p:extLst>
      <p:ext uri="{BB962C8B-B14F-4D97-AF65-F5344CB8AC3E}">
        <p14:creationId xmlns:p14="http://schemas.microsoft.com/office/powerpoint/2010/main" val="3532382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FDA0C-5551-4706-B054-78DCA1C4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D7FCA-C67E-4AA4-A82E-CCD856E7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595"/>
            <a:ext cx="4114800" cy="5966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4BDED-1A1B-41F8-B58E-2E10E0316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273" y="885595"/>
            <a:ext cx="4118692" cy="597240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E1DBFF4-638B-4B6C-AD09-D6C86D2A0A53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Non-EGU Point 2016beta: NOx &amp; SO2</a:t>
            </a:r>
          </a:p>
        </p:txBody>
      </p:sp>
    </p:spTree>
    <p:extLst>
      <p:ext uri="{BB962C8B-B14F-4D97-AF65-F5344CB8AC3E}">
        <p14:creationId xmlns:p14="http://schemas.microsoft.com/office/powerpoint/2010/main" val="292026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E4EC9D-BA3C-4321-89C3-15B92535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9953388D-E6A6-40A8-BE09-62EFA6635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024"/>
            <a:ext cx="9144000" cy="571597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86D2AAA-034C-42D0-B956-67F3765FC871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Non-EGU Point SO2: 2016beta – 2016alpha</a:t>
            </a:r>
          </a:p>
        </p:txBody>
      </p:sp>
    </p:spTree>
    <p:extLst>
      <p:ext uri="{BB962C8B-B14F-4D97-AF65-F5344CB8AC3E}">
        <p14:creationId xmlns:p14="http://schemas.microsoft.com/office/powerpoint/2010/main" val="2493786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Majority of approach will be the same as beta</a:t>
            </a:r>
          </a:p>
          <a:p>
            <a:pPr lvl="1"/>
            <a:r>
              <a:rPr lang="en-US" sz="2000" dirty="0"/>
              <a:t>Aircraft emissions will be created from new FAA model (AEDT)</a:t>
            </a:r>
          </a:p>
          <a:p>
            <a:r>
              <a:rPr lang="en-US" sz="2400" b="1" dirty="0"/>
              <a:t>Differences from beta</a:t>
            </a:r>
          </a:p>
          <a:p>
            <a:pPr lvl="1"/>
            <a:r>
              <a:rPr lang="en-US" sz="2000" dirty="0"/>
              <a:t>Base Year (2016): </a:t>
            </a:r>
          </a:p>
          <a:p>
            <a:pPr lvl="2"/>
            <a:r>
              <a:rPr lang="en-US" sz="1800" dirty="0"/>
              <a:t>aircraft emissions updated with new model results</a:t>
            </a:r>
          </a:p>
          <a:p>
            <a:pPr lvl="2"/>
            <a:r>
              <a:rPr lang="en-US" sz="1800" dirty="0"/>
              <a:t>edits from State comments</a:t>
            </a:r>
          </a:p>
          <a:p>
            <a:pPr lvl="1"/>
            <a:r>
              <a:rPr lang="en-US" sz="2000" dirty="0"/>
              <a:t>Projection Years (2023 &amp; 2028): </a:t>
            </a:r>
          </a:p>
          <a:p>
            <a:pPr lvl="2"/>
            <a:r>
              <a:rPr lang="en-US" sz="1800" dirty="0"/>
              <a:t>will include projections using new aircraft base year</a:t>
            </a:r>
          </a:p>
          <a:p>
            <a:pPr lvl="2"/>
            <a:r>
              <a:rPr lang="en-US" sz="1800" dirty="0"/>
              <a:t>some additions/edits to control and growth packets</a:t>
            </a:r>
          </a:p>
          <a:p>
            <a:pPr lvl="2"/>
            <a:r>
              <a:rPr lang="en-US" sz="1800" dirty="0"/>
              <a:t>States will be submitting some of their own growth factors</a:t>
            </a:r>
          </a:p>
          <a:p>
            <a:r>
              <a:rPr lang="en-US" sz="2400" b="1" dirty="0"/>
              <a:t>Milestones</a:t>
            </a:r>
          </a:p>
          <a:p>
            <a:pPr lvl="1"/>
            <a:r>
              <a:rPr lang="en-US" sz="2000" dirty="0"/>
              <a:t>Expected review date: June 2019</a:t>
            </a:r>
          </a:p>
          <a:p>
            <a:pPr lvl="1"/>
            <a:r>
              <a:rPr lang="en-US" sz="20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Non-EGU Point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4275084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90" y="2676180"/>
            <a:ext cx="8576042" cy="391433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Caroline Farkas (EPA), Jennifer Snyder (EPA)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4</a:t>
            </a:r>
            <a:r>
              <a:rPr lang="en-US" sz="2800" baseline="30000" dirty="0"/>
              <a:t>th</a:t>
            </a:r>
            <a:r>
              <a:rPr lang="en-US" sz="2800" dirty="0"/>
              <a:t> Monday at 2:00pm Eastern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http://views.cira.colostate.edu/wiki/wiki/9178</a:t>
            </a:r>
            <a:endParaRPr lang="en-US" sz="2400" dirty="0"/>
          </a:p>
          <a:p>
            <a:pPr marL="109728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990" y="820886"/>
            <a:ext cx="497321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Nonpoint Workgroup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B3504-9614-DE44-B3A4-F42A4DE95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50" y="99026"/>
            <a:ext cx="3429000" cy="2295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268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Summary</a:t>
            </a:r>
          </a:p>
          <a:p>
            <a:pPr lvl="1"/>
            <a:r>
              <a:rPr lang="en-US" sz="2000" dirty="0"/>
              <a:t>Base year (2016)</a:t>
            </a:r>
          </a:p>
          <a:p>
            <a:pPr lvl="2"/>
            <a:r>
              <a:rPr lang="en-US" sz="1800" dirty="0"/>
              <a:t>Ag livestock projected to 2016 using USDA county-level survey data</a:t>
            </a:r>
          </a:p>
          <a:p>
            <a:pPr lvl="2"/>
            <a:r>
              <a:rPr lang="en-US" sz="1800" dirty="0"/>
              <a:t>RWC projected to 2016 using MARAMA’s projection tool</a:t>
            </a:r>
          </a:p>
          <a:p>
            <a:pPr lvl="2"/>
            <a:r>
              <a:rPr lang="en-US" sz="1800" dirty="0"/>
              <a:t>Population-based activity data updated to 2016</a:t>
            </a:r>
          </a:p>
          <a:p>
            <a:pPr lvl="1"/>
            <a:r>
              <a:rPr lang="en-US" sz="2000" dirty="0"/>
              <a:t>Projection years (2023 &amp; 2028)</a:t>
            </a:r>
          </a:p>
          <a:p>
            <a:pPr lvl="2"/>
            <a:r>
              <a:rPr lang="en-US" sz="1800" dirty="0"/>
              <a:t>Industrial sources projected by SCC and SCC-NAICS using AEO 2018 tables</a:t>
            </a:r>
          </a:p>
          <a:p>
            <a:pPr lvl="2"/>
            <a:r>
              <a:rPr lang="en-US" sz="1800" dirty="0"/>
              <a:t>Ag livestock projected using USDA national projections</a:t>
            </a:r>
          </a:p>
          <a:p>
            <a:pPr lvl="2"/>
            <a:r>
              <a:rPr lang="en-US" sz="1800" dirty="0"/>
              <a:t>Population-based activity data grown using Woods &amp; Poole population projections</a:t>
            </a:r>
          </a:p>
          <a:p>
            <a:pPr lvl="2"/>
            <a:r>
              <a:rPr lang="en-US" sz="1800" dirty="0"/>
              <a:t>Control factors reevaluated including RICE NSPS</a:t>
            </a:r>
          </a:p>
          <a:p>
            <a:pPr lvl="1"/>
            <a:r>
              <a:rPr lang="en-US" sz="2000" dirty="0"/>
              <a:t>Workgroup members are reviewing 2016 base year and providing comments by April 22</a:t>
            </a:r>
          </a:p>
          <a:p>
            <a:pPr lvl="1"/>
            <a:r>
              <a:rPr lang="en-US" sz="2000" dirty="0"/>
              <a:t>Workgroup will review Projection years in April/May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Nonpoint Workgroup: 2016beta</a:t>
            </a:r>
          </a:p>
        </p:txBody>
      </p:sp>
    </p:spTree>
    <p:extLst>
      <p:ext uri="{BB962C8B-B14F-4D97-AF65-F5344CB8AC3E}">
        <p14:creationId xmlns:p14="http://schemas.microsoft.com/office/powerpoint/2010/main" val="2668153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8883-242F-4ECB-97C4-4454321E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BC8E0-7834-42DF-A191-356F11C7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211"/>
            <a:ext cx="3657600" cy="5303789"/>
          </a:xfrm>
          <a:prstGeom prst="rect">
            <a:avLst/>
          </a:prstGeom>
        </p:spPr>
      </p:pic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64980A4E-1D3B-465E-9296-333D412A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3515"/>
            <a:ext cx="5486399" cy="3432516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7263443-4A86-47B2-9AF1-46E6AAA01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28999"/>
            <a:ext cx="5562599" cy="348019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EB2198C-5B8C-4EF8-B763-2AF9938DE3F8}"/>
              </a:ext>
            </a:extLst>
          </p:cNvPr>
          <p:cNvSpPr txBox="1">
            <a:spLocks/>
          </p:cNvSpPr>
          <p:nvPr/>
        </p:nvSpPr>
        <p:spPr>
          <a:xfrm>
            <a:off x="76200" y="152400"/>
            <a:ext cx="4876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000" dirty="0"/>
              <a:t>Nonpoint Ag </a:t>
            </a:r>
          </a:p>
          <a:p>
            <a:r>
              <a:rPr lang="en-US" sz="3000" dirty="0"/>
              <a:t>2011 vs 2016beta</a:t>
            </a:r>
          </a:p>
        </p:txBody>
      </p:sp>
    </p:spTree>
    <p:extLst>
      <p:ext uri="{BB962C8B-B14F-4D97-AF65-F5344CB8AC3E}">
        <p14:creationId xmlns:p14="http://schemas.microsoft.com/office/powerpoint/2010/main" val="2737039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Approach</a:t>
            </a:r>
          </a:p>
          <a:p>
            <a:pPr lvl="1"/>
            <a:r>
              <a:rPr lang="en-US" sz="2400" dirty="0"/>
              <a:t>Majority of approach will be the same as beta</a:t>
            </a:r>
          </a:p>
          <a:p>
            <a:r>
              <a:rPr lang="en-US" sz="2800" b="1" dirty="0"/>
              <a:t>Differences from beta</a:t>
            </a:r>
          </a:p>
          <a:p>
            <a:pPr lvl="1"/>
            <a:r>
              <a:rPr lang="en-US" sz="2400" dirty="0"/>
              <a:t>Base Year (2016) </a:t>
            </a:r>
          </a:p>
          <a:p>
            <a:pPr lvl="2"/>
            <a:r>
              <a:rPr lang="en-US" sz="2000" dirty="0"/>
              <a:t>Ag livestock update/correction (dairy cows underestimated in 2014NEIv2)</a:t>
            </a:r>
          </a:p>
          <a:p>
            <a:pPr lvl="2"/>
            <a:r>
              <a:rPr lang="en-US" sz="2000" dirty="0"/>
              <a:t>SEDs data for at least some states to project 2014 emissions to 2016</a:t>
            </a:r>
          </a:p>
          <a:p>
            <a:pPr lvl="1"/>
            <a:r>
              <a:rPr lang="en-US" sz="2400" dirty="0"/>
              <a:t>Projection Years (2023 &amp; 2028) </a:t>
            </a:r>
          </a:p>
          <a:p>
            <a:pPr lvl="2"/>
            <a:r>
              <a:rPr lang="en-US" sz="2000" dirty="0"/>
              <a:t>additions/edits to control and growth packets</a:t>
            </a:r>
          </a:p>
          <a:p>
            <a:pPr lvl="2"/>
            <a:r>
              <a:rPr lang="en-US" sz="2000" dirty="0"/>
              <a:t>Some states will be submitting their own growth factors</a:t>
            </a:r>
          </a:p>
          <a:p>
            <a:r>
              <a:rPr lang="en-US" sz="2800" b="1" dirty="0"/>
              <a:t>Milestones</a:t>
            </a:r>
          </a:p>
          <a:p>
            <a:pPr lvl="1"/>
            <a:r>
              <a:rPr lang="en-US" sz="2400" dirty="0"/>
              <a:t>Expected review date: June 2019</a:t>
            </a:r>
          </a:p>
          <a:p>
            <a:pPr lvl="1"/>
            <a:r>
              <a:rPr lang="en-US" sz="24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Nonpoint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1843927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90" y="2676180"/>
            <a:ext cx="8576042" cy="391433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Tom Richardson(OKDEQ), Jeff Vukovich (EPA)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2</a:t>
            </a:r>
            <a:r>
              <a:rPr lang="en-US" sz="2800" baseline="30000" dirty="0"/>
              <a:t>nd</a:t>
            </a:r>
            <a:r>
              <a:rPr lang="en-US" sz="2800" dirty="0"/>
              <a:t> Monday at 2pm Eastern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http://views.cira.colostate.edu/wiki/wiki/9180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990" y="820886"/>
            <a:ext cx="497321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Oil and Gas Workgroup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26CB8-6A7D-4A7A-9209-46EEAD0B5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577613"/>
            <a:ext cx="2900293" cy="16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15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33" y="1001712"/>
            <a:ext cx="9110272" cy="5588798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Base year</a:t>
            </a:r>
          </a:p>
          <a:p>
            <a:pPr lvl="1"/>
            <a:r>
              <a:rPr lang="en-US" sz="2000" dirty="0"/>
              <a:t>EPA Oil and Gas Tool used for base year non-point emissions</a:t>
            </a:r>
          </a:p>
          <a:p>
            <a:pPr lvl="2"/>
            <a:r>
              <a:rPr lang="en-US" sz="1800" dirty="0"/>
              <a:t>State-submitted data/technical direction from CA, CO, OK, and PA</a:t>
            </a:r>
          </a:p>
          <a:p>
            <a:pPr lvl="1"/>
            <a:r>
              <a:rPr lang="en-US" sz="2000" dirty="0"/>
              <a:t>Oil and Gas point source inventory consists of year 2016 and 2014 emissions</a:t>
            </a:r>
          </a:p>
          <a:p>
            <a:pPr lvl="2"/>
            <a:r>
              <a:rPr lang="en-US" sz="1800" dirty="0"/>
              <a:t>Year 2014 sources projected to year 2016</a:t>
            </a:r>
          </a:p>
          <a:p>
            <a:pPr lvl="1"/>
            <a:r>
              <a:rPr lang="en-US" sz="2000" dirty="0"/>
              <a:t>New gridding surrogates and monthly profiles used</a:t>
            </a:r>
          </a:p>
          <a:p>
            <a:r>
              <a:rPr lang="en-US" sz="2400" b="1" dirty="0"/>
              <a:t>Future year projections (2023 and 2028)</a:t>
            </a:r>
          </a:p>
          <a:p>
            <a:pPr lvl="1"/>
            <a:r>
              <a:rPr lang="en-US" sz="2000" b="1" dirty="0"/>
              <a:t>Growth</a:t>
            </a:r>
          </a:p>
          <a:p>
            <a:pPr lvl="2"/>
            <a:r>
              <a:rPr lang="en-US" sz="1800" dirty="0"/>
              <a:t>Non-point exploration SCCs: 2014 and 2016 averaged activity used to estimate emissions</a:t>
            </a:r>
          </a:p>
          <a:p>
            <a:pPr lvl="2"/>
            <a:r>
              <a:rPr lang="en-US" sz="1800" dirty="0"/>
              <a:t>Point source and non-point production SCCs: AEO 2018 Reference case forecasts and historical state information</a:t>
            </a:r>
          </a:p>
          <a:p>
            <a:pPr lvl="1"/>
            <a:r>
              <a:rPr lang="en-US" sz="2000" b="1" dirty="0"/>
              <a:t>Controls (e.g. NSPS)</a:t>
            </a:r>
          </a:p>
          <a:p>
            <a:pPr lvl="2"/>
            <a:r>
              <a:rPr lang="en-US" sz="1800" dirty="0"/>
              <a:t>Non-point: RICE NSPS and Oil and Gas NSPS</a:t>
            </a:r>
          </a:p>
          <a:p>
            <a:pPr lvl="2"/>
            <a:r>
              <a:rPr lang="en-US" sz="1800" dirty="0"/>
              <a:t>Point: NSPS: RICE, Oil and Gas, Process Heaters and NG Turbines; MANE-VU Sulfur Rules, Boiler MACT (NC)</a:t>
            </a:r>
          </a:p>
          <a:p>
            <a:pPr lvl="1"/>
            <a:endParaRPr lang="en-US" sz="20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6905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Oil and Gas: 2016beta summary</a:t>
            </a:r>
          </a:p>
        </p:txBody>
      </p:sp>
    </p:spTree>
    <p:extLst>
      <p:ext uri="{BB962C8B-B14F-4D97-AF65-F5344CB8AC3E}">
        <p14:creationId xmlns:p14="http://schemas.microsoft.com/office/powerpoint/2010/main" val="3082161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BB0CBEE-85FB-42E3-8856-1C6FA47735F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495" y="855366"/>
          <a:ext cx="4906505" cy="3140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C16A4C52-D318-4BDE-86C0-1C814B2A69FB}"/>
              </a:ext>
            </a:extLst>
          </p:cNvPr>
          <p:cNvSpPr txBox="1">
            <a:spLocks/>
          </p:cNvSpPr>
          <p:nvPr/>
        </p:nvSpPr>
        <p:spPr>
          <a:xfrm>
            <a:off x="0" y="84927"/>
            <a:ext cx="9402305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/>
              <a:t>Oil and Gas: 2016beta national emissions summary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BB0CBEE-85FB-42E3-8856-1C6FA47735F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3995522"/>
          <a:ext cx="5105400" cy="286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4A67A68-F656-4888-99D2-34BBDFA0494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84915" y="8682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4A67A68-F656-4888-99D2-34BBDFA0494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6098" y="405516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5495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795" y="1487779"/>
            <a:ext cx="8555832" cy="492016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Coordination co-leads</a:t>
            </a:r>
            <a:r>
              <a:rPr lang="en-US" sz="2400" dirty="0"/>
              <a:t>: Zac Adelman (LADCO) and Alison </a:t>
            </a:r>
            <a:r>
              <a:rPr lang="en-US" sz="2400" dirty="0" err="1"/>
              <a:t>Eyth</a:t>
            </a:r>
            <a:r>
              <a:rPr lang="en-US" sz="2400" dirty="0"/>
              <a:t> (EPA OAQPS)</a:t>
            </a:r>
          </a:p>
          <a:p>
            <a:pPr lvl="1"/>
            <a:r>
              <a:rPr lang="en-US" sz="1800" dirty="0"/>
              <a:t>Developed process and communication structures, facilitate discussions, help resolve issues, documentation requirements, coordinate distribution of data to stakeholders</a:t>
            </a:r>
          </a:p>
          <a:p>
            <a:r>
              <a:rPr lang="en-US" sz="2400" b="1" u="sng" dirty="0"/>
              <a:t>Coordination committee</a:t>
            </a:r>
            <a:r>
              <a:rPr lang="en-US" sz="2400" dirty="0"/>
              <a:t>: regional, state, EPA leaders </a:t>
            </a:r>
          </a:p>
          <a:p>
            <a:pPr lvl="1"/>
            <a:r>
              <a:rPr lang="en-US" sz="1800" dirty="0"/>
              <a:t>Define processes, resolve issues, co-lead workgroups</a:t>
            </a:r>
          </a:p>
          <a:p>
            <a:pPr lvl="1"/>
            <a:r>
              <a:rPr lang="en-US" sz="1800" dirty="0"/>
              <a:t>Includes overall and WG co-leads plus MJO directors</a:t>
            </a:r>
          </a:p>
          <a:p>
            <a:r>
              <a:rPr lang="en-US" sz="2400" b="1" u="sng" dirty="0"/>
              <a:t>Sector-specific Workgroups</a:t>
            </a:r>
            <a:r>
              <a:rPr lang="en-US" sz="2400" dirty="0"/>
              <a:t>: one regional/state staff and one EPA staff (where possible)</a:t>
            </a:r>
          </a:p>
          <a:p>
            <a:pPr lvl="1"/>
            <a:r>
              <a:rPr lang="en-US" sz="1800" dirty="0"/>
              <a:t>Focus on preparing emissions estimates for 2016 and future years, plus improve how the emissions sectors are modeled</a:t>
            </a:r>
          </a:p>
          <a:p>
            <a:pPr lvl="1"/>
            <a:r>
              <a:rPr lang="en-US" sz="1800" dirty="0"/>
              <a:t>Include participants from EPA/states/locals/regions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Organizational Structure</a:t>
            </a:r>
          </a:p>
        </p:txBody>
      </p:sp>
    </p:spTree>
    <p:extLst>
      <p:ext uri="{BB962C8B-B14F-4D97-AF65-F5344CB8AC3E}">
        <p14:creationId xmlns:p14="http://schemas.microsoft.com/office/powerpoint/2010/main" val="2807304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E7440-ED6F-44A1-9E31-6B599BCF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7DCC2-C425-4657-8152-BA1FB012C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3" y="1169526"/>
            <a:ext cx="8677827" cy="523842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17DF73F-BD40-4491-9B9A-E4829FCC547F}"/>
              </a:ext>
            </a:extLst>
          </p:cNvPr>
          <p:cNvSpPr txBox="1">
            <a:spLocks/>
          </p:cNvSpPr>
          <p:nvPr/>
        </p:nvSpPr>
        <p:spPr>
          <a:xfrm>
            <a:off x="776335" y="228600"/>
            <a:ext cx="759132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Oil and Gas non-point source</a:t>
            </a:r>
          </a:p>
          <a:p>
            <a:pPr algn="ctr"/>
            <a:r>
              <a:rPr lang="en-US" sz="3200" dirty="0"/>
              <a:t> Annual Emissions (tons/yr): NOx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B230A-30E5-4AEB-B349-EC1510E46F3B}"/>
              </a:ext>
            </a:extLst>
          </p:cNvPr>
          <p:cNvSpPr txBox="1"/>
          <p:nvPr/>
        </p:nvSpPr>
        <p:spPr>
          <a:xfrm>
            <a:off x="8647272" y="1828800"/>
            <a:ext cx="43762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n-US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59206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083D31-B7A9-4431-87D4-59064F4D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36D57-98BE-4340-AA7D-155511666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0" y="1447800"/>
            <a:ext cx="8530511" cy="514949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8D856E3-8A29-4427-B06E-C93D5B5C0476}"/>
              </a:ext>
            </a:extLst>
          </p:cNvPr>
          <p:cNvSpPr txBox="1">
            <a:spLocks/>
          </p:cNvSpPr>
          <p:nvPr/>
        </p:nvSpPr>
        <p:spPr>
          <a:xfrm>
            <a:off x="776335" y="228600"/>
            <a:ext cx="759132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Oil and Gas point source </a:t>
            </a:r>
          </a:p>
          <a:p>
            <a:pPr algn="ctr"/>
            <a:r>
              <a:rPr lang="en-US" sz="3200" dirty="0"/>
              <a:t>Annual Emissions (tons/yr): NOx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40ACF-84DA-49F4-B700-7175171C26D6}"/>
              </a:ext>
            </a:extLst>
          </p:cNvPr>
          <p:cNvSpPr txBox="1"/>
          <p:nvPr/>
        </p:nvSpPr>
        <p:spPr>
          <a:xfrm>
            <a:off x="8441798" y="2133600"/>
            <a:ext cx="622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203509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1183358"/>
            <a:ext cx="8229600" cy="5562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b="1" dirty="0"/>
              <a:t>Approach</a:t>
            </a:r>
          </a:p>
          <a:p>
            <a:pPr lvl="1"/>
            <a:r>
              <a:rPr lang="en-US" sz="1800" dirty="0"/>
              <a:t>Respond to any comments that are due by May 31, 2019</a:t>
            </a:r>
          </a:p>
          <a:p>
            <a:pPr lvl="1"/>
            <a:r>
              <a:rPr lang="en-US" sz="1800" dirty="0"/>
              <a:t>Base year updates</a:t>
            </a:r>
          </a:p>
          <a:p>
            <a:pPr lvl="2"/>
            <a:r>
              <a:rPr lang="en-US" sz="1800" dirty="0"/>
              <a:t>Pennsylvania non-point</a:t>
            </a:r>
          </a:p>
          <a:p>
            <a:pPr lvl="2"/>
            <a:r>
              <a:rPr lang="en-US" sz="1800" dirty="0"/>
              <a:t>No plans to update point </a:t>
            </a:r>
          </a:p>
          <a:p>
            <a:pPr lvl="1"/>
            <a:r>
              <a:rPr lang="en-US" sz="1800" dirty="0"/>
              <a:t>Future year updates</a:t>
            </a:r>
          </a:p>
          <a:p>
            <a:pPr lvl="2"/>
            <a:r>
              <a:rPr lang="en-US" sz="1800" dirty="0"/>
              <a:t>Another year of historical production data available (2018)</a:t>
            </a:r>
          </a:p>
          <a:p>
            <a:pPr lvl="2"/>
            <a:r>
              <a:rPr lang="en-US" sz="1800" dirty="0"/>
              <a:t>AEO 2019 Reference case vs. other cases</a:t>
            </a:r>
          </a:p>
          <a:p>
            <a:pPr lvl="2"/>
            <a:r>
              <a:rPr lang="en-US" sz="1800" dirty="0"/>
              <a:t>Grow transmission, distribution, storage point sources?</a:t>
            </a:r>
          </a:p>
          <a:p>
            <a:r>
              <a:rPr lang="en-US" sz="2000" b="1" dirty="0"/>
              <a:t>Differences from beta</a:t>
            </a:r>
          </a:p>
          <a:p>
            <a:pPr lvl="1"/>
            <a:r>
              <a:rPr lang="en-US" sz="1800" dirty="0"/>
              <a:t>Base Year (2016): PA update</a:t>
            </a:r>
          </a:p>
          <a:p>
            <a:pPr lvl="1"/>
            <a:r>
              <a:rPr lang="en-US" sz="1800" dirty="0"/>
              <a:t>Projection Years (2023 &amp; 2028): AEO2019 and historical data updates plus state agency feedback; possibly higher resolution than region/state level</a:t>
            </a:r>
            <a:r>
              <a:rPr lang="en-US" sz="1600" dirty="0"/>
              <a:t> </a:t>
            </a:r>
          </a:p>
          <a:p>
            <a:r>
              <a:rPr lang="en-US" sz="2000" b="1" dirty="0"/>
              <a:t>Milestones</a:t>
            </a:r>
          </a:p>
          <a:p>
            <a:pPr lvl="1"/>
            <a:r>
              <a:rPr lang="en-US" sz="1800" dirty="0"/>
              <a:t>Expected review date: June 30, 2019</a:t>
            </a:r>
          </a:p>
          <a:p>
            <a:pPr lvl="1"/>
            <a:r>
              <a:rPr lang="en-US" sz="18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005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Oil and Gas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1811298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740152"/>
            <a:ext cx="8784432" cy="3322316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</a:t>
            </a:r>
            <a:r>
              <a:rPr lang="en-US" sz="2600" dirty="0"/>
              <a:t>Julie McDill (MARAMA), Alison Eyth (EPA OAQPS)</a:t>
            </a:r>
          </a:p>
          <a:p>
            <a:pPr marL="109728" indent="0">
              <a:buNone/>
            </a:pPr>
            <a:endParaRPr lang="en-US" sz="26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</a:t>
            </a:r>
            <a:r>
              <a:rPr lang="en-US" sz="2400" dirty="0"/>
              <a:t>Calls 3</a:t>
            </a:r>
            <a:r>
              <a:rPr lang="en-US" sz="2400" baseline="30000" dirty="0"/>
              <a:t>rd</a:t>
            </a:r>
            <a:r>
              <a:rPr lang="en-US" sz="2400" dirty="0"/>
              <a:t> Thursday at 2:00pm ET</a:t>
            </a:r>
          </a:p>
          <a:p>
            <a:pPr marL="109728" indent="0">
              <a:buNone/>
            </a:pPr>
            <a:endParaRPr lang="en-US" sz="2600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3"/>
              </a:rPr>
              <a:t>http://views.cira.colostate.edu/wiki/wiki/9181</a:t>
            </a:r>
            <a:endParaRPr lang="en-US" sz="2400" dirty="0"/>
          </a:p>
          <a:p>
            <a:pPr marL="109728" indent="0">
              <a:buNone/>
            </a:pPr>
            <a:r>
              <a:rPr lang="en-US" sz="2400" dirty="0"/>
              <a:t>  </a:t>
            </a:r>
            <a:endParaRPr lang="en-US" sz="2300" dirty="0"/>
          </a:p>
          <a:p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87186"/>
            <a:ext cx="4953000" cy="14478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Onroad Mobile Workgroup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68F03-0B2D-DF47-A602-5847E61F1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6200"/>
            <a:ext cx="3478141" cy="2469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968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4DCD5B-A73F-46C6-A716-B8E660F2A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0" y="1379455"/>
            <a:ext cx="8229600" cy="4843268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/>
              <a:t>About a dozen state and local agencies submitted activity data for 2016, 2023, and 2028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EPA allocated submitted activity to SCCs and projected activity for remaining areas</a:t>
            </a:r>
          </a:p>
          <a:p>
            <a:pPr>
              <a:spcBef>
                <a:spcPts val="600"/>
              </a:spcBef>
            </a:pPr>
            <a:r>
              <a:rPr lang="en-US" dirty="0"/>
              <a:t>EPA ran SMOKE-MOVES to produce emissions for 2016, 2023, and 2028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MOVES 2014NEIv2 input databases were reconfigured to 2016, 2023, and 2028 and used to create emission factors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2016 meteorology and spatial surrogates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79508E-B34D-4721-8C72-73D45A1C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EC3EA0-9433-425D-B62E-F658E4AE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Onroad Workgroup: Beta Summary</a:t>
            </a:r>
          </a:p>
        </p:txBody>
      </p:sp>
    </p:spTree>
    <p:extLst>
      <p:ext uri="{BB962C8B-B14F-4D97-AF65-F5344CB8AC3E}">
        <p14:creationId xmlns:p14="http://schemas.microsoft.com/office/powerpoint/2010/main" val="3286647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270F64-4B33-4031-8AAE-AB6E2F55E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50" y="1300258"/>
            <a:ext cx="5051353" cy="313621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A2CE-0695-4233-A267-262B202D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40494-CA88-447B-A544-8C4E83D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D970DD-1624-4376-908C-DC7DDFDA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38" y="2564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beta </a:t>
            </a:r>
            <a:r>
              <a:rPr lang="en-US" dirty="0" err="1"/>
              <a:t>Onroad</a:t>
            </a:r>
            <a:r>
              <a:rPr lang="en-US" dirty="0"/>
              <a:t> Mobile </a:t>
            </a:r>
            <a:br>
              <a:rPr lang="en-US" dirty="0"/>
            </a:br>
            <a:r>
              <a:rPr lang="en-US" dirty="0"/>
              <a:t>Annual NOx Emissions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DB3186A-7DE5-47F7-9677-9A1B478B5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" y="3546707"/>
            <a:ext cx="5355432" cy="3226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A99CB-FFB2-4D9B-9E52-7666D23CC8DD}"/>
              </a:ext>
            </a:extLst>
          </p:cNvPr>
          <p:cNvSpPr txBox="1"/>
          <p:nvPr/>
        </p:nvSpPr>
        <p:spPr>
          <a:xfrm>
            <a:off x="482069" y="3772874"/>
            <a:ext cx="395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12-km Gridded On-roadway NOx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E155D-F80B-4331-9A54-DBB6BB8D8FDD}"/>
              </a:ext>
            </a:extLst>
          </p:cNvPr>
          <p:cNvSpPr txBox="1"/>
          <p:nvPr/>
        </p:nvSpPr>
        <p:spPr>
          <a:xfrm>
            <a:off x="4800600" y="1390561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Onroad NOx by county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7B6CF-E4E8-4719-821A-350F9F8211B4}"/>
              </a:ext>
            </a:extLst>
          </p:cNvPr>
          <p:cNvSpPr txBox="1"/>
          <p:nvPr/>
        </p:nvSpPr>
        <p:spPr>
          <a:xfrm>
            <a:off x="346838" y="1730054"/>
            <a:ext cx="3727612" cy="124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NOx tends to be highest in urban areas and along interstates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6DFE9-B315-449F-97E0-6439D012F4F3}"/>
              </a:ext>
            </a:extLst>
          </p:cNvPr>
          <p:cNvSpPr/>
          <p:nvPr/>
        </p:nvSpPr>
        <p:spPr>
          <a:xfrm>
            <a:off x="5638800" y="4851424"/>
            <a:ext cx="2937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12km gridded data used for modeling visibly resolves interstates and smaller highways </a:t>
            </a:r>
          </a:p>
        </p:txBody>
      </p:sp>
    </p:spTree>
    <p:extLst>
      <p:ext uri="{BB962C8B-B14F-4D97-AF65-F5344CB8AC3E}">
        <p14:creationId xmlns:p14="http://schemas.microsoft.com/office/powerpoint/2010/main" val="2890596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25251E-D00D-4DE2-9777-CDE6B0F5C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18" y="1295400"/>
            <a:ext cx="5232717" cy="325987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A19EFC-E1DD-4A57-BE0E-25A270B0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691A8-DFF3-47BD-8168-E93DFE4B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67ADC9-36FF-484E-A888-773BC7E8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Onroad NOx Emissions Differences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20A260-D6C8-4CF8-ADA7-180BDFD16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" y="3638301"/>
            <a:ext cx="5027422" cy="3131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22B2B-90D8-4F8E-9FE2-356C79A63B1A}"/>
              </a:ext>
            </a:extLst>
          </p:cNvPr>
          <p:cNvSpPr txBox="1"/>
          <p:nvPr/>
        </p:nvSpPr>
        <p:spPr>
          <a:xfrm>
            <a:off x="4876800" y="145391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Beta minus 2014 (tons)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5B350-E5C0-42E2-82EA-D49A4556E76B}"/>
              </a:ext>
            </a:extLst>
          </p:cNvPr>
          <p:cNvSpPr txBox="1"/>
          <p:nvPr/>
        </p:nvSpPr>
        <p:spPr>
          <a:xfrm>
            <a:off x="947121" y="3810000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Beta minus alpha (tons)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231AE-A2A9-43D6-8155-A059F05960C1}"/>
              </a:ext>
            </a:extLst>
          </p:cNvPr>
          <p:cNvSpPr txBox="1"/>
          <p:nvPr/>
        </p:nvSpPr>
        <p:spPr>
          <a:xfrm>
            <a:off x="472155" y="1453910"/>
            <a:ext cx="3072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beta is lower than 2014NEIv2 in most areas except where there were substantial changes in activity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A798A8-6AA8-4401-ABFF-756F572FD677}"/>
              </a:ext>
            </a:extLst>
          </p:cNvPr>
          <p:cNvSpPr txBox="1"/>
          <p:nvPr/>
        </p:nvSpPr>
        <p:spPr>
          <a:xfrm>
            <a:off x="5488673" y="4782595"/>
            <a:ext cx="307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beta is similar to 2016 alpha except where new activity data were used</a:t>
            </a:r>
          </a:p>
        </p:txBody>
      </p:sp>
    </p:spTree>
    <p:extLst>
      <p:ext uri="{BB962C8B-B14F-4D97-AF65-F5344CB8AC3E}">
        <p14:creationId xmlns:p14="http://schemas.microsoft.com/office/powerpoint/2010/main" val="3768855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AA97-EED2-4BC0-ACE1-07BED5FE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3E9A59-FA3B-4711-8BDB-B2B91527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Beta U.S. </a:t>
            </a:r>
            <a:r>
              <a:rPr lang="en-US" dirty="0" err="1"/>
              <a:t>Onroad</a:t>
            </a:r>
            <a:r>
              <a:rPr lang="en-US" dirty="0"/>
              <a:t> Emissions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BE67B9-7BD5-487E-BFC2-F77FAC924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930921"/>
              </p:ext>
            </p:extLst>
          </p:nvPr>
        </p:nvGraphicFramePr>
        <p:xfrm>
          <a:off x="304800" y="1417638"/>
          <a:ext cx="8708232" cy="488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3111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D6F9902-88B2-4EB5-A00F-690CA2EC91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143970"/>
              </p:ext>
            </p:extLst>
          </p:nvPr>
        </p:nvGraphicFramePr>
        <p:xfrm>
          <a:off x="676754" y="1828800"/>
          <a:ext cx="7248044" cy="381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011">
                  <a:extLst>
                    <a:ext uri="{9D8B030D-6E8A-4147-A177-3AD203B41FA5}">
                      <a16:colId xmlns:a16="http://schemas.microsoft.com/office/drawing/2014/main" val="3182269216"/>
                    </a:ext>
                  </a:extLst>
                </a:gridCol>
                <a:gridCol w="1812011">
                  <a:extLst>
                    <a:ext uri="{9D8B030D-6E8A-4147-A177-3AD203B41FA5}">
                      <a16:colId xmlns:a16="http://schemas.microsoft.com/office/drawing/2014/main" val="2086267380"/>
                    </a:ext>
                  </a:extLst>
                </a:gridCol>
                <a:gridCol w="1812011">
                  <a:extLst>
                    <a:ext uri="{9D8B030D-6E8A-4147-A177-3AD203B41FA5}">
                      <a16:colId xmlns:a16="http://schemas.microsoft.com/office/drawing/2014/main" val="2226143977"/>
                    </a:ext>
                  </a:extLst>
                </a:gridCol>
                <a:gridCol w="1812011">
                  <a:extLst>
                    <a:ext uri="{9D8B030D-6E8A-4147-A177-3AD203B41FA5}">
                      <a16:colId xmlns:a16="http://schemas.microsoft.com/office/drawing/2014/main" val="1662984047"/>
                    </a:ext>
                  </a:extLst>
                </a:gridCol>
              </a:tblGrid>
              <a:tr h="49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Pollutant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2016ff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2023ff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2028ff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2705734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20,330,093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14,251,351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10,427,337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8388705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100,841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7851057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4,065,540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1,953,938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1,353,757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8860572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PM10-PRI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272,770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224,706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211,037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26094483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PM25-PRI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130,564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63,041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3577692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9883247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1,985,763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1,195,488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885,883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02432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801D9-88C4-4FE9-960F-10887761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E89F8-32D9-4AFE-BFAD-FBD1F232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330DA6-AF1C-4CD1-9AB4-E1565F72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096962"/>
          </a:xfrm>
        </p:spPr>
        <p:txBody>
          <a:bodyPr>
            <a:noAutofit/>
          </a:bodyPr>
          <a:lstStyle/>
          <a:p>
            <a:r>
              <a:rPr lang="en-US" sz="3600" dirty="0"/>
              <a:t>2016 Beta U.S. </a:t>
            </a:r>
            <a:r>
              <a:rPr lang="en-US" sz="3600" dirty="0" err="1"/>
              <a:t>Onroad</a:t>
            </a:r>
            <a:r>
              <a:rPr lang="en-US" sz="3600" dirty="0"/>
              <a:t> Emissions</a:t>
            </a:r>
          </a:p>
        </p:txBody>
      </p:sp>
    </p:spTree>
    <p:extLst>
      <p:ext uri="{BB962C8B-B14F-4D97-AF65-F5344CB8AC3E}">
        <p14:creationId xmlns:p14="http://schemas.microsoft.com/office/powerpoint/2010/main" val="1203297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02695-1CE3-4F16-856C-97DC92346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8" y="1176173"/>
            <a:ext cx="4271192" cy="267223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7367-0D0C-4D13-8ECF-B3A57A4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A8534-E90B-473B-AA08-3683215A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F11D88-6654-44D4-A4DE-9F2F99C2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2016 Onroad NOx to 2023 and 2028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BC854-C2C4-4721-AC6A-683797B66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84" y="1126598"/>
            <a:ext cx="4271192" cy="2699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BA1A38-E32E-488F-8692-85D7382B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84" y="3815291"/>
            <a:ext cx="4395016" cy="2735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661AAC-A5B9-49C5-97A9-38D560C43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33166"/>
            <a:ext cx="4271192" cy="2699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6359B-E9AB-4B49-AD36-A17C1CC9C7DD}"/>
              </a:ext>
            </a:extLst>
          </p:cNvPr>
          <p:cNvSpPr txBox="1"/>
          <p:nvPr/>
        </p:nvSpPr>
        <p:spPr>
          <a:xfrm>
            <a:off x="2895600" y="126068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9AE2C-67DB-4A44-8C93-A1B309DE33A6}"/>
              </a:ext>
            </a:extLst>
          </p:cNvPr>
          <p:cNvSpPr txBox="1"/>
          <p:nvPr/>
        </p:nvSpPr>
        <p:spPr>
          <a:xfrm>
            <a:off x="6400800" y="1232972"/>
            <a:ext cx="19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2023-2016 (%)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F72DF-8919-6442-A961-F12832E8BBE5}"/>
              </a:ext>
            </a:extLst>
          </p:cNvPr>
          <p:cNvSpPr txBox="1"/>
          <p:nvPr/>
        </p:nvSpPr>
        <p:spPr>
          <a:xfrm>
            <a:off x="1920586" y="3932914"/>
            <a:ext cx="19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2028-2016 (%)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1A7626-838F-4248-92CC-08C53BF67BD0}"/>
              </a:ext>
            </a:extLst>
          </p:cNvPr>
          <p:cNvSpPr txBox="1"/>
          <p:nvPr/>
        </p:nvSpPr>
        <p:spPr>
          <a:xfrm>
            <a:off x="6575714" y="394025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2023-2016</a:t>
            </a:r>
          </a:p>
        </p:txBody>
      </p:sp>
    </p:spTree>
    <p:extLst>
      <p:ext uri="{BB962C8B-B14F-4D97-AF65-F5344CB8AC3E}">
        <p14:creationId xmlns:p14="http://schemas.microsoft.com/office/powerpoint/2010/main" val="39937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2"/>
            <a:ext cx="8229600" cy="46908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Summarize the 2016 beta platform release and data</a:t>
            </a:r>
          </a:p>
          <a:p>
            <a:r>
              <a:rPr lang="en-US" dirty="0"/>
              <a:t>Present the plans for the version 1 release, including data updates and schedule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Webinar Outline</a:t>
            </a:r>
          </a:p>
          <a:p>
            <a:pPr lvl="1"/>
            <a:r>
              <a:rPr lang="en-US" dirty="0"/>
              <a:t>2016 beta release summary and download tutorial</a:t>
            </a:r>
          </a:p>
          <a:p>
            <a:pPr lvl="1"/>
            <a:r>
              <a:rPr lang="en-US" dirty="0"/>
              <a:t>2016 beta emissions summaries</a:t>
            </a:r>
          </a:p>
          <a:p>
            <a:pPr lvl="1"/>
            <a:r>
              <a:rPr lang="en-US" dirty="0"/>
              <a:t>2016 beta platform next steps</a:t>
            </a:r>
          </a:p>
          <a:p>
            <a:pPr lvl="1"/>
            <a:r>
              <a:rPr lang="en-US" dirty="0"/>
              <a:t>Collaborative workgroup reports</a:t>
            </a:r>
          </a:p>
          <a:p>
            <a:pPr lvl="1"/>
            <a:r>
              <a:rPr lang="en-US" dirty="0"/>
              <a:t>Collaborative next steps and plans for the next quarter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 of Today’s Webinar</a:t>
            </a:r>
          </a:p>
        </p:txBody>
      </p:sp>
    </p:spTree>
    <p:extLst>
      <p:ext uri="{BB962C8B-B14F-4D97-AF65-F5344CB8AC3E}">
        <p14:creationId xmlns:p14="http://schemas.microsoft.com/office/powerpoint/2010/main" val="2052275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0552" y="1143000"/>
            <a:ext cx="8037672" cy="51054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Approach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New state-supplied input data will be incorporated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Vehicle age distributions to be updated to represent 2016 based on CRC A-115 VIN decode project for 2017 NEI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Representative counties will be reviewed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MOVES will be run to create new emission factors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SMOKE-MOVES will be run with the new emission factors with some activity updates to create emissions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Differences from beta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Updated inputs will result in impacts at the state and county levels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2016v1 Milestones for base and future years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Expected review date: June 2019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55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Onroad Workgroup: Path to 2016v1</a:t>
            </a:r>
          </a:p>
        </p:txBody>
      </p:sp>
    </p:spTree>
    <p:extLst>
      <p:ext uri="{BB962C8B-B14F-4D97-AF65-F5344CB8AC3E}">
        <p14:creationId xmlns:p14="http://schemas.microsoft.com/office/powerpoint/2010/main" val="243082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90" y="2676180"/>
            <a:ext cx="8576042" cy="391433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Lead</a:t>
            </a:r>
            <a:r>
              <a:rPr lang="en-US" sz="2800" dirty="0"/>
              <a:t>: Sarah Roberts (EPA OTAQ)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4</a:t>
            </a:r>
            <a:r>
              <a:rPr lang="en-US" sz="2800" baseline="30000" dirty="0"/>
              <a:t>th</a:t>
            </a:r>
            <a:r>
              <a:rPr lang="en-US" sz="2800" dirty="0"/>
              <a:t> Thursday at 3:30pm Eastern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http://views.cira.colostate.edu/wiki/wiki/9179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990" y="820886"/>
            <a:ext cx="497321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Nonroad Mobile Workgroup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895B1-83BE-46D4-9EE2-3CD72F748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10" y="76200"/>
            <a:ext cx="3457222" cy="228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596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17638"/>
            <a:ext cx="8685102" cy="838200"/>
          </a:xfrm>
        </p:spPr>
        <p:txBody>
          <a:bodyPr>
            <a:noAutofit/>
          </a:bodyPr>
          <a:lstStyle/>
          <a:p>
            <a:r>
              <a:rPr lang="en-US" sz="1600" dirty="0"/>
              <a:t>For beta, ran MOVES2014b using model defaults (no state-supplied data)</a:t>
            </a:r>
          </a:p>
          <a:p>
            <a:r>
              <a:rPr lang="en-US" sz="1600" dirty="0"/>
              <a:t>For most equipment sectors, national nonroad beta inventory lower than alpha inventory (results vary by pollutant and location)</a:t>
            </a:r>
          </a:p>
          <a:p>
            <a:r>
              <a:rPr lang="en-US" sz="1600" dirty="0"/>
              <a:t>Differences between alpha and beta inventories primarily the result of updated MOVES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5832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Nonroad Workgroup: 2016 beta 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7BD2D-24AA-4453-8044-2E9197316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" t="1386" r="-526" b="-1739"/>
          <a:stretch/>
        </p:blipFill>
        <p:spPr>
          <a:xfrm>
            <a:off x="229449" y="2874606"/>
            <a:ext cx="8685102" cy="2936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CE6A07-5262-4E23-829B-19019FFD1AD1}"/>
              </a:ext>
            </a:extLst>
          </p:cNvPr>
          <p:cNvSpPr txBox="1"/>
          <p:nvPr/>
        </p:nvSpPr>
        <p:spPr>
          <a:xfrm>
            <a:off x="1755775" y="5717035"/>
            <a:ext cx="5958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Note: emissions from Airport Support and Oil Field Equipment are excluded from nonroad inventories.</a:t>
            </a:r>
          </a:p>
        </p:txBody>
      </p:sp>
    </p:spTree>
    <p:extLst>
      <p:ext uri="{BB962C8B-B14F-4D97-AF65-F5344CB8AC3E}">
        <p14:creationId xmlns:p14="http://schemas.microsoft.com/office/powerpoint/2010/main" val="414654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01BE6F-5D72-4720-9360-14C64324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051" y="3840242"/>
            <a:ext cx="3682303" cy="2743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0A5C2-1A51-4063-B069-6421CDE1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50" y="3840242"/>
            <a:ext cx="3682303" cy="274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B4BF3-A6EE-4D92-8414-E077B8534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051" y="941058"/>
            <a:ext cx="3682303" cy="27434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73991-1893-46E7-840A-7AB97674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450" y="941058"/>
            <a:ext cx="3682303" cy="27434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429" y="0"/>
            <a:ext cx="8555832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Nonroad Workgroup: 2016 beta 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CC211-FC35-4755-89D8-5A3F7F2C7527}"/>
              </a:ext>
            </a:extLst>
          </p:cNvPr>
          <p:cNvSpPr txBox="1"/>
          <p:nvPr/>
        </p:nvSpPr>
        <p:spPr>
          <a:xfrm>
            <a:off x="3114371" y="1075866"/>
            <a:ext cx="12923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Nonroad NOx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07837-AFE4-4F33-B44F-2DA10CBFDC5D}"/>
              </a:ext>
            </a:extLst>
          </p:cNvPr>
          <p:cNvSpPr txBox="1"/>
          <p:nvPr/>
        </p:nvSpPr>
        <p:spPr>
          <a:xfrm>
            <a:off x="6858000" y="1075866"/>
            <a:ext cx="12907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Nonroad VOC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D2EC1-2EF9-47D9-A2B2-6592D00CFCCE}"/>
              </a:ext>
            </a:extLst>
          </p:cNvPr>
          <p:cNvSpPr txBox="1"/>
          <p:nvPr/>
        </p:nvSpPr>
        <p:spPr>
          <a:xfrm>
            <a:off x="3041434" y="3978437"/>
            <a:ext cx="14382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Nonroad PM2.5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B7240-9214-4C8C-AA38-30BD05E23D4D}"/>
              </a:ext>
            </a:extLst>
          </p:cNvPr>
          <p:cNvSpPr txBox="1"/>
          <p:nvPr/>
        </p:nvSpPr>
        <p:spPr>
          <a:xfrm>
            <a:off x="6912502" y="3978437"/>
            <a:ext cx="1181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Nonroad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97E19F-0DEA-41A9-AB0E-1301670BD26B}"/>
              </a:ext>
            </a:extLst>
          </p:cNvPr>
          <p:cNvSpPr txBox="1"/>
          <p:nvPr/>
        </p:nvSpPr>
        <p:spPr>
          <a:xfrm>
            <a:off x="0" y="6583680"/>
            <a:ext cx="56061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Data Source: </a:t>
            </a:r>
            <a:r>
              <a:rPr lang="en-US" sz="1200" i="1" dirty="0">
                <a:hlinkClick r:id="rId6"/>
              </a:rPr>
              <a:t>http://vibe.cira.colostate.edu/iwdwx/Emissions/2016EMP</a:t>
            </a:r>
            <a:endParaRPr lang="en-US" sz="12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8908F7-856F-483D-86D7-5EE9A669730E}"/>
              </a:ext>
            </a:extLst>
          </p:cNvPr>
          <p:cNvSpPr txBox="1"/>
          <p:nvPr/>
        </p:nvSpPr>
        <p:spPr>
          <a:xfrm>
            <a:off x="0" y="2690336"/>
            <a:ext cx="1667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Nonroad Sector Emissions: Platform Comparison</a:t>
            </a:r>
          </a:p>
        </p:txBody>
      </p:sp>
    </p:spTree>
    <p:extLst>
      <p:ext uri="{BB962C8B-B14F-4D97-AF65-F5344CB8AC3E}">
        <p14:creationId xmlns:p14="http://schemas.microsoft.com/office/powerpoint/2010/main" val="18913864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5153C-FE6F-497D-AA6F-473AAE8CE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58" y="838200"/>
            <a:ext cx="5458137" cy="3411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650BD-59E0-4042-B4F2-CE6137247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63163"/>
            <a:ext cx="5458136" cy="329483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7754AD6-9847-496A-89EA-7856CDBA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0"/>
            <a:ext cx="8555832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Nonroad Workgroup: 2016 beta summary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6C6C6-9258-4541-AF21-7733651F5968}"/>
              </a:ext>
            </a:extLst>
          </p:cNvPr>
          <p:cNvSpPr/>
          <p:nvPr/>
        </p:nvSpPr>
        <p:spPr>
          <a:xfrm>
            <a:off x="5709634" y="5953503"/>
            <a:ext cx="2937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12-km gridded data used for modeling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57E90-A13D-4B4B-871A-2F9887B967DD}"/>
              </a:ext>
            </a:extLst>
          </p:cNvPr>
          <p:cNvSpPr/>
          <p:nvPr/>
        </p:nvSpPr>
        <p:spPr>
          <a:xfrm>
            <a:off x="838200" y="1220667"/>
            <a:ext cx="2937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County-level NOx inventories (all nonroad equipment sectors)</a:t>
            </a:r>
          </a:p>
        </p:txBody>
      </p:sp>
    </p:spTree>
    <p:extLst>
      <p:ext uri="{BB962C8B-B14F-4D97-AF65-F5344CB8AC3E}">
        <p14:creationId xmlns:p14="http://schemas.microsoft.com/office/powerpoint/2010/main" val="1865495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Nonroad Workgroup: 2016v1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533E3B1-F7A1-46E5-80FA-344D9BB133F8}"/>
              </a:ext>
            </a:extLst>
          </p:cNvPr>
          <p:cNvSpPr txBox="1">
            <a:spLocks/>
          </p:cNvSpPr>
          <p:nvPr/>
        </p:nvSpPr>
        <p:spPr>
          <a:xfrm>
            <a:off x="152400" y="1295400"/>
            <a:ext cx="8686800" cy="495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MOVES2014b with state-supplied data and updated factors for allocating Agricultural and Construction equipment</a:t>
            </a:r>
          </a:p>
          <a:p>
            <a:pPr lvl="1"/>
            <a:r>
              <a:rPr lang="en-US" sz="2000" dirty="0"/>
              <a:t>EPA currently compiling and reviewing data supplied by states for 2016 v1 and 2017 NEI</a:t>
            </a:r>
          </a:p>
          <a:p>
            <a:r>
              <a:rPr lang="en-US" sz="2400" b="1" dirty="0"/>
              <a:t>Differences from beta</a:t>
            </a:r>
          </a:p>
          <a:p>
            <a:pPr lvl="1"/>
            <a:r>
              <a:rPr lang="en-US" sz="2000" dirty="0"/>
              <a:t>Updated geographic allocations for Construction and Agricultural equipment sectors</a:t>
            </a:r>
          </a:p>
          <a:p>
            <a:pPr lvl="1"/>
            <a:r>
              <a:rPr lang="en-US" sz="2000" dirty="0"/>
              <a:t>Nonroad Workgroup currently reviewing results from testing new allocation factors</a:t>
            </a:r>
          </a:p>
          <a:p>
            <a:r>
              <a:rPr lang="en-US" sz="2400" b="1" dirty="0"/>
              <a:t>Milestones</a:t>
            </a:r>
          </a:p>
          <a:p>
            <a:pPr lvl="1"/>
            <a:r>
              <a:rPr lang="en-US" sz="2000" dirty="0"/>
              <a:t>Expected review date: June 2019</a:t>
            </a:r>
          </a:p>
          <a:p>
            <a:pPr lvl="1"/>
            <a:r>
              <a:rPr lang="en-US" sz="2000" dirty="0"/>
              <a:t>Expected release date: July 2019</a:t>
            </a:r>
          </a:p>
        </p:txBody>
      </p:sp>
    </p:spTree>
    <p:extLst>
      <p:ext uri="{BB962C8B-B14F-4D97-AF65-F5344CB8AC3E}">
        <p14:creationId xmlns:p14="http://schemas.microsoft.com/office/powerpoint/2010/main" val="1459398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2685468"/>
            <a:ext cx="8595360" cy="372248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Lead </a:t>
            </a:r>
            <a:r>
              <a:rPr lang="en-US" sz="2800" dirty="0"/>
              <a:t>Mark Janssen (LADCO)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3</a:t>
            </a:r>
            <a:r>
              <a:rPr lang="en-US" sz="2800" baseline="30000" dirty="0"/>
              <a:t>rd</a:t>
            </a:r>
            <a:r>
              <a:rPr lang="en-US" sz="2800" dirty="0"/>
              <a:t> Thursday at 11:00am ET</a:t>
            </a:r>
          </a:p>
          <a:p>
            <a:pPr marL="109728" indent="0">
              <a:buNone/>
            </a:pPr>
            <a:endParaRPr lang="en-US" sz="2400" dirty="0"/>
          </a:p>
          <a:p>
            <a:r>
              <a:rPr lang="en-US" sz="2400" b="1" u="sng" dirty="0"/>
              <a:t>Wiki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http://views.cira.colostate.edu/wiki/wiki/9182</a:t>
            </a:r>
            <a:endParaRPr lang="en-US" sz="2400" dirty="0"/>
          </a:p>
          <a:p>
            <a:pPr marL="109728" indent="0">
              <a:buNone/>
            </a:pP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672" y="750478"/>
            <a:ext cx="46482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Rail Workgroup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D161C-859D-9F43-B1A1-35E459EF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5425"/>
            <a:ext cx="3602832" cy="24291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699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24000"/>
            <a:ext cx="7467600" cy="5029200"/>
          </a:xfrm>
        </p:spPr>
        <p:txBody>
          <a:bodyPr>
            <a:normAutofit/>
          </a:bodyPr>
          <a:lstStyle/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FRA link level calculation for Line haul. </a:t>
            </a:r>
          </a:p>
          <a:p>
            <a:pPr lvl="1"/>
            <a:r>
              <a:rPr lang="en-US" sz="2000" dirty="0"/>
              <a:t>Yards, Eastern railroads use Google earth to identify switching engines. </a:t>
            </a:r>
          </a:p>
          <a:p>
            <a:pPr lvl="1"/>
            <a:r>
              <a:rPr lang="en-US" sz="2000" dirty="0"/>
              <a:t>Includes passenger rail from AMTRAK for the first time</a:t>
            </a:r>
          </a:p>
          <a:p>
            <a:pPr lvl="1"/>
            <a:r>
              <a:rPr lang="en-US" sz="2000" dirty="0"/>
              <a:t>Includes the larger diesel passenger services in major metro areas (Metra, MBTA,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Direct to FF10 in spreadsheets and calculation tools. </a:t>
            </a:r>
          </a:p>
          <a:p>
            <a:pPr lvl="1"/>
            <a:r>
              <a:rPr lang="en-US" sz="2000" dirty="0"/>
              <a:t>Removed 150+ </a:t>
            </a:r>
            <a:r>
              <a:rPr lang="en-US" sz="2000" dirty="0" err="1"/>
              <a:t>unswitched</a:t>
            </a:r>
            <a:r>
              <a:rPr lang="en-US" sz="2000" dirty="0"/>
              <a:t> yards from 2014 estimates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Rail Workgroup: 2016 Beta</a:t>
            </a:r>
          </a:p>
        </p:txBody>
      </p:sp>
    </p:spTree>
    <p:extLst>
      <p:ext uri="{BB962C8B-B14F-4D97-AF65-F5344CB8AC3E}">
        <p14:creationId xmlns:p14="http://schemas.microsoft.com/office/powerpoint/2010/main" val="4207504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17638"/>
            <a:ext cx="7809072" cy="3805635"/>
          </a:xfrm>
        </p:spPr>
        <p:txBody>
          <a:bodyPr>
            <a:normAutofit/>
          </a:bodyPr>
          <a:lstStyle/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Updates to Beta from states (yards, class 2/3 fuel use)</a:t>
            </a:r>
          </a:p>
          <a:p>
            <a:pPr lvl="1"/>
            <a:r>
              <a:rPr lang="en-US" sz="2000" dirty="0"/>
              <a:t>Include better growth estimates of fleet technology</a:t>
            </a:r>
          </a:p>
          <a:p>
            <a:r>
              <a:rPr lang="en-US" sz="2400" b="1" dirty="0"/>
              <a:t>Differences from beta</a:t>
            </a:r>
          </a:p>
          <a:p>
            <a:pPr lvl="1"/>
            <a:r>
              <a:rPr lang="en-US" sz="2000" dirty="0"/>
              <a:t>Only what states submit. </a:t>
            </a:r>
          </a:p>
          <a:p>
            <a:r>
              <a:rPr lang="en-US" sz="2400" b="1" dirty="0"/>
              <a:t>Milestones</a:t>
            </a:r>
          </a:p>
          <a:p>
            <a:pPr lvl="1"/>
            <a:r>
              <a:rPr lang="en-US" sz="2000" dirty="0"/>
              <a:t>Expected review date: May 2019</a:t>
            </a:r>
          </a:p>
          <a:p>
            <a:pPr lvl="1"/>
            <a:r>
              <a:rPr lang="en-US" sz="2000" dirty="0"/>
              <a:t>Expected release date: June 2019</a:t>
            </a:r>
          </a:p>
          <a:p>
            <a:pPr lvl="1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B5E271F-110C-7547-9224-34D2B759ECF1}"/>
              </a:ext>
            </a:extLst>
          </p:cNvPr>
          <p:cNvSpPr txBox="1">
            <a:spLocks/>
          </p:cNvSpPr>
          <p:nvPr/>
        </p:nvSpPr>
        <p:spPr>
          <a:xfrm>
            <a:off x="838200" y="274638"/>
            <a:ext cx="7848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/>
              <a:t>Rail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3513682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17638"/>
            <a:ext cx="7467600" cy="3394472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Projections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Have very low growth rates &lt;5% by 2023.</a:t>
            </a:r>
          </a:p>
          <a:p>
            <a:pPr lvl="1"/>
            <a:r>
              <a:rPr lang="en-US" sz="2000" dirty="0"/>
              <a:t>Last EPA projection of future technology done by OTAQ in 2008. </a:t>
            </a:r>
          </a:p>
          <a:p>
            <a:pPr lvl="2"/>
            <a:r>
              <a:rPr lang="en-US" sz="1800" dirty="0"/>
              <a:t>New engines not entering fleet as quickly as expected. Will need improvement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7B567E3-711F-4B4F-BE3C-16E6B7B48128}"/>
              </a:ext>
            </a:extLst>
          </p:cNvPr>
          <p:cNvSpPr txBox="1">
            <a:spLocks/>
          </p:cNvSpPr>
          <p:nvPr/>
        </p:nvSpPr>
        <p:spPr>
          <a:xfrm>
            <a:off x="838200" y="274638"/>
            <a:ext cx="7848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/>
              <a:t>Rail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94978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81048"/>
            <a:ext cx="8458200" cy="50269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Release Date: March 13, 2019</a:t>
            </a:r>
          </a:p>
          <a:p>
            <a:pPr lvl="1"/>
            <a:r>
              <a:rPr lang="en-US" dirty="0">
                <a:hlinkClick r:id="rId2"/>
              </a:rPr>
              <a:t>http://views.cira.colostate.edu/wiki/wiki/10197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AQM-ready data and all SMOKE inputs are available from the </a:t>
            </a:r>
            <a:r>
              <a:rPr lang="en-US" dirty="0">
                <a:hlinkClick r:id="rId3"/>
              </a:rPr>
              <a:t>Intermountain West Data Warehouse </a:t>
            </a:r>
            <a:r>
              <a:rPr lang="en-US" dirty="0"/>
              <a:t>(IWDW)</a:t>
            </a:r>
          </a:p>
          <a:p>
            <a:r>
              <a:rPr lang="en-US" dirty="0"/>
              <a:t>2016 beta base year release contents</a:t>
            </a:r>
          </a:p>
          <a:p>
            <a:pPr lvl="1"/>
            <a:r>
              <a:rPr lang="en-US" dirty="0"/>
              <a:t>2016 inventories for all anthropogenic sectors</a:t>
            </a:r>
          </a:p>
          <a:p>
            <a:pPr lvl="1"/>
            <a:r>
              <a:rPr lang="en-US" dirty="0"/>
              <a:t>2016 inventories for fires</a:t>
            </a:r>
          </a:p>
          <a:p>
            <a:pPr lvl="1"/>
            <a:r>
              <a:rPr lang="en-US" dirty="0"/>
              <a:t>2016 MEGAN and BEIS3 biogenic emissions</a:t>
            </a:r>
          </a:p>
          <a:p>
            <a:pPr lvl="1"/>
            <a:r>
              <a:rPr lang="en-US" dirty="0"/>
              <a:t>CMAQ and </a:t>
            </a:r>
            <a:r>
              <a:rPr lang="en-US" dirty="0" err="1"/>
              <a:t>CAMx</a:t>
            </a:r>
            <a:r>
              <a:rPr lang="en-US" dirty="0"/>
              <a:t>-ready emissions at 36km and 12km</a:t>
            </a:r>
          </a:p>
          <a:p>
            <a:pPr lvl="1"/>
            <a:r>
              <a:rPr lang="en-US" dirty="0"/>
              <a:t>SMOKE ancillary data and scripts for 2016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Interactive charts and maps at </a:t>
            </a:r>
            <a:r>
              <a:rPr lang="en-US" dirty="0">
                <a:hlinkClick r:id="rId4"/>
              </a:rPr>
              <a:t>IWDW</a:t>
            </a:r>
            <a:endParaRPr lang="en-US" dirty="0"/>
          </a:p>
          <a:p>
            <a:pPr lvl="1"/>
            <a:r>
              <a:rPr lang="en-US" dirty="0"/>
              <a:t>Static charts and maps at </a:t>
            </a:r>
            <a:r>
              <a:rPr lang="en-US" dirty="0">
                <a:hlinkClick r:id="rId5"/>
              </a:rPr>
              <a:t>LADCO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2016 beta Release</a:t>
            </a:r>
          </a:p>
        </p:txBody>
      </p:sp>
    </p:spTree>
    <p:extLst>
      <p:ext uri="{BB962C8B-B14F-4D97-AF65-F5344CB8AC3E}">
        <p14:creationId xmlns:p14="http://schemas.microsoft.com/office/powerpoint/2010/main" val="2598373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C30161A-D9DF-4D9E-AF4B-19B1E6BC29D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9546" y="1054677"/>
          <a:ext cx="8127727" cy="45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8133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2514600"/>
            <a:ext cx="8595360" cy="403860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Lead </a:t>
            </a:r>
            <a:r>
              <a:rPr lang="en-US" sz="2800" dirty="0"/>
              <a:t>Mark Janssen (LADCO)</a:t>
            </a:r>
          </a:p>
          <a:p>
            <a:pPr marL="109728" indent="0">
              <a:buNone/>
            </a:pPr>
            <a:endParaRPr lang="en-US" sz="1200" b="1" u="sng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3</a:t>
            </a:r>
            <a:r>
              <a:rPr lang="en-US" sz="2800" baseline="30000" dirty="0"/>
              <a:t>rd</a:t>
            </a:r>
            <a:r>
              <a:rPr lang="en-US" sz="2800" dirty="0"/>
              <a:t> Tuesday at 3:00pm Eastern; WG is currently not meeting</a:t>
            </a:r>
          </a:p>
          <a:p>
            <a:pPr marL="109728" indent="0">
              <a:buNone/>
            </a:pPr>
            <a:endParaRPr lang="en-US" sz="1200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http://views.cira.colostate.edu/wiki/wiki/9176</a:t>
            </a:r>
            <a:endParaRPr lang="en-US" sz="2400" dirty="0"/>
          </a:p>
          <a:p>
            <a:pPr marL="109728" indent="0">
              <a:buNone/>
            </a:pPr>
            <a:endParaRPr lang="en-US" sz="1200" dirty="0"/>
          </a:p>
          <a:p>
            <a:pPr marL="109728" indent="0">
              <a:buNone/>
            </a:pPr>
            <a:endParaRPr lang="en-US" sz="12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71254"/>
            <a:ext cx="5064246" cy="140176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Commercial Marine Vessel (CMV) Workgroup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7E1D5-DB09-9F43-A181-EE9D613AD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4" y="228600"/>
            <a:ext cx="3358178" cy="2086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027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257800"/>
          </a:xfrm>
        </p:spPr>
        <p:txBody>
          <a:bodyPr>
            <a:normAutofit/>
          </a:bodyPr>
          <a:lstStyle/>
          <a:p>
            <a:r>
              <a:rPr lang="en-US" sz="2800" b="1" dirty="0"/>
              <a:t>Approach for beta</a:t>
            </a:r>
          </a:p>
          <a:p>
            <a:pPr lvl="1"/>
            <a:r>
              <a:rPr lang="en-US" sz="2400" dirty="0"/>
              <a:t>Project 2014NEIv2 to 2016, 2023, 2028 based on fuel usage and accounting for post 2014 regulations</a:t>
            </a:r>
          </a:p>
          <a:p>
            <a:r>
              <a:rPr lang="en-US" sz="2800" b="1" dirty="0"/>
              <a:t>Approach for v1</a:t>
            </a:r>
          </a:p>
          <a:p>
            <a:pPr lvl="1"/>
            <a:r>
              <a:rPr lang="en-US" sz="2400" dirty="0" err="1"/>
              <a:t>Backcast</a:t>
            </a:r>
            <a:r>
              <a:rPr lang="en-US" sz="2400" dirty="0"/>
              <a:t> 2017 NEI to 2016. </a:t>
            </a:r>
          </a:p>
          <a:p>
            <a:pPr lvl="1"/>
            <a:r>
              <a:rPr lang="en-US" sz="2400" dirty="0"/>
              <a:t>2017 NEI based on new power model and AIS data</a:t>
            </a:r>
          </a:p>
          <a:p>
            <a:pPr lvl="1"/>
            <a:r>
              <a:rPr lang="en-US" sz="2400" dirty="0"/>
              <a:t>Won’t have data needed to calculate 2016 directly (proprietary vessel data) and EPA does not have resources to help with this right now</a:t>
            </a:r>
          </a:p>
          <a:p>
            <a:pPr lvl="1"/>
            <a:r>
              <a:rPr lang="en-US" sz="2400" dirty="0"/>
              <a:t>Need a summary of 2017 emission rates by vessel type to proceed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555832" cy="1143000"/>
          </a:xfrm>
        </p:spPr>
        <p:txBody>
          <a:bodyPr>
            <a:noAutofit/>
          </a:bodyPr>
          <a:lstStyle/>
          <a:p>
            <a:r>
              <a:rPr lang="en-US" sz="3600" dirty="0"/>
              <a:t>Marine Workgroup: 2016 Beta and v1</a:t>
            </a:r>
          </a:p>
        </p:txBody>
      </p:sp>
    </p:spTree>
    <p:extLst>
      <p:ext uri="{BB962C8B-B14F-4D97-AF65-F5344CB8AC3E}">
        <p14:creationId xmlns:p14="http://schemas.microsoft.com/office/powerpoint/2010/main" val="1120574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b="1" dirty="0"/>
              <a:t>V1 Differences from beta</a:t>
            </a:r>
          </a:p>
          <a:p>
            <a:pPr lvl="1"/>
            <a:r>
              <a:rPr lang="en-US" sz="2400" dirty="0"/>
              <a:t>Base year was 2014 without AIS; v1 will be based on 2017 AIS</a:t>
            </a:r>
          </a:p>
          <a:p>
            <a:pPr lvl="1"/>
            <a:r>
              <a:rPr lang="en-US" sz="2400" dirty="0"/>
              <a:t>Projection Years (2023 &amp; 2028): will include updated forecasts from EIA.  </a:t>
            </a:r>
          </a:p>
          <a:p>
            <a:r>
              <a:rPr lang="en-US" sz="2800" b="1" dirty="0"/>
              <a:t>Milestones</a:t>
            </a:r>
          </a:p>
          <a:p>
            <a:pPr lvl="1"/>
            <a:r>
              <a:rPr lang="en-US" sz="2400" dirty="0"/>
              <a:t>Expected review date: June 2019</a:t>
            </a:r>
          </a:p>
          <a:p>
            <a:pPr lvl="1"/>
            <a:r>
              <a:rPr lang="en-US" sz="2400" dirty="0"/>
              <a:t>Expected release date: Summer 2019</a:t>
            </a:r>
          </a:p>
          <a:p>
            <a:pPr lvl="1"/>
            <a:r>
              <a:rPr lang="en-US" sz="2400" dirty="0"/>
              <a:t>Work may continue after version 1 if EPA can release summary data.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894BD-DCE2-4A96-A9AF-225BBEAC2A4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555832" cy="1143000"/>
          </a:xfrm>
        </p:spPr>
        <p:txBody>
          <a:bodyPr>
            <a:noAutofit/>
          </a:bodyPr>
          <a:lstStyle/>
          <a:p>
            <a:r>
              <a:rPr lang="en-US" sz="3600" dirty="0"/>
              <a:t>Marine Workgroup: 2016 Beta and v1</a:t>
            </a:r>
          </a:p>
        </p:txBody>
      </p:sp>
    </p:spTree>
    <p:extLst>
      <p:ext uri="{BB962C8B-B14F-4D97-AF65-F5344CB8AC3E}">
        <p14:creationId xmlns:p14="http://schemas.microsoft.com/office/powerpoint/2010/main" val="38087442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3858" y="2389547"/>
            <a:ext cx="8564797" cy="3916625"/>
          </a:xfrm>
        </p:spPr>
        <p:txBody>
          <a:bodyPr>
            <a:normAutofit fontScale="92500"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</a:t>
            </a:r>
            <a:r>
              <a:rPr lang="en-US" sz="2600" dirty="0"/>
              <a:t>Jeff Vukovich (EPA) and </a:t>
            </a:r>
            <a:r>
              <a:rPr lang="en-US" sz="2600" b="1" dirty="0"/>
              <a:t>need volunteer for a new co-lead from outside EPA</a:t>
            </a:r>
          </a:p>
          <a:p>
            <a:pPr marL="109728" indent="0">
              <a:buNone/>
            </a:pPr>
            <a:r>
              <a:rPr lang="en-US" sz="2600" dirty="0"/>
              <a:t> </a:t>
            </a: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1</a:t>
            </a:r>
            <a:r>
              <a:rPr lang="en-US" sz="2800" baseline="30000" dirty="0"/>
              <a:t>st</a:t>
            </a:r>
            <a:r>
              <a:rPr lang="en-US" sz="2800" dirty="0"/>
              <a:t> Thursday 1PM ET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600" dirty="0">
                <a:hlinkClick r:id="rId2"/>
              </a:rPr>
              <a:t>http://views.cira.colostate.edu/wiki/wiki/9175</a:t>
            </a:r>
            <a:endParaRPr lang="en-US" sz="2600" dirty="0"/>
          </a:p>
          <a:p>
            <a:pPr marL="109728" indent="0">
              <a:buNone/>
            </a:pPr>
            <a:endParaRPr lang="en-US" sz="2000" dirty="0"/>
          </a:p>
          <a:p>
            <a:r>
              <a:rPr lang="en-US" dirty="0"/>
              <a:t>Includes wildfires, prescribed fires and agricultural burns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51828"/>
            <a:ext cx="435236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Fires Workgroup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36459-2FEA-FF48-BD7F-271E01C71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8"/>
          <a:stretch/>
        </p:blipFill>
        <p:spPr>
          <a:xfrm>
            <a:off x="5487977" y="143220"/>
            <a:ext cx="3543300" cy="1960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07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7ABE0-67D1-478C-BA1B-74A02F35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DD334EE-BE66-4639-8D32-8A56DE490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4" b="-8064"/>
          <a:stretch/>
        </p:blipFill>
        <p:spPr>
          <a:xfrm>
            <a:off x="0" y="1512332"/>
            <a:ext cx="9144000" cy="510134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CB11DBF-0000-4771-B4B0-0171E7246294}"/>
              </a:ext>
            </a:extLst>
          </p:cNvPr>
          <p:cNvSpPr/>
          <p:nvPr/>
        </p:nvSpPr>
        <p:spPr>
          <a:xfrm>
            <a:off x="457200" y="384974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200" b="1" dirty="0">
                <a:latin typeface="Century Gothic" panose="020B0502020202020204"/>
              </a:rPr>
              <a:t>Fire Emissions Processing at High-Level</a:t>
            </a:r>
            <a:br>
              <a:rPr lang="en-US" sz="3200" b="1" dirty="0">
                <a:latin typeface="Century Gothic" panose="020B0502020202020204"/>
              </a:rPr>
            </a:br>
            <a:r>
              <a:rPr lang="en-US" sz="3200" b="1" dirty="0">
                <a:latin typeface="Century Gothic" panose="020B0502020202020204"/>
              </a:rPr>
              <a:t>2016 beta</a:t>
            </a:r>
          </a:p>
        </p:txBody>
      </p:sp>
    </p:spTree>
    <p:extLst>
      <p:ext uri="{BB962C8B-B14F-4D97-AF65-F5344CB8AC3E}">
        <p14:creationId xmlns:p14="http://schemas.microsoft.com/office/powerpoint/2010/main" val="10077409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CF3F6E-0641-46E5-AB16-8F58C7E7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76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BB7E7A-76C3-412C-BEA7-6CD1BAD14B7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400" y="381000"/>
          <a:ext cx="4876800" cy="328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BB7E7A-76C3-412C-BEA7-6CD1BAD14B7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5942" y="3597986"/>
          <a:ext cx="5029200" cy="3260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338A04-1228-4A32-B483-111CDE00F79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16686" y="281310"/>
          <a:ext cx="4374914" cy="324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4338A04-1228-4A32-B483-111CDE00F79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41319" y="3707656"/>
          <a:ext cx="4739776" cy="310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980BB2B-5666-4C23-8B41-DF52240DC95F}"/>
              </a:ext>
            </a:extLst>
          </p:cNvPr>
          <p:cNvSpPr txBox="1">
            <a:spLocks/>
          </p:cNvSpPr>
          <p:nvPr/>
        </p:nvSpPr>
        <p:spPr>
          <a:xfrm>
            <a:off x="533400" y="36026"/>
            <a:ext cx="7364017" cy="290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/>
              <a:t>National totals comparison</a:t>
            </a:r>
          </a:p>
        </p:txBody>
      </p:sp>
    </p:spTree>
    <p:extLst>
      <p:ext uri="{BB962C8B-B14F-4D97-AF65-F5344CB8AC3E}">
        <p14:creationId xmlns:p14="http://schemas.microsoft.com/office/powerpoint/2010/main" val="40210861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8A8E1D-E4BE-4763-AE1A-BC6E8A1C1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" r="24881"/>
          <a:stretch/>
        </p:blipFill>
        <p:spPr>
          <a:xfrm>
            <a:off x="5199105" y="639794"/>
            <a:ext cx="3552788" cy="304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0F0F4-6C8E-4519-9E1B-8568F7E4D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1" r="23930"/>
          <a:stretch/>
        </p:blipFill>
        <p:spPr>
          <a:xfrm>
            <a:off x="6217920" y="3517408"/>
            <a:ext cx="2834640" cy="31402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F91D08-D532-40F9-8848-15E9EAEC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81451-4A87-4400-BF14-221C2350EA1F}"/>
              </a:ext>
            </a:extLst>
          </p:cNvPr>
          <p:cNvSpPr txBox="1"/>
          <p:nvPr/>
        </p:nvSpPr>
        <p:spPr>
          <a:xfrm>
            <a:off x="4971266" y="6431216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Emissions in thousands of tons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C78532-5214-44B6-A051-FEB058B05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r="32189"/>
          <a:stretch/>
        </p:blipFill>
        <p:spPr>
          <a:xfrm>
            <a:off x="1818477" y="466510"/>
            <a:ext cx="4252838" cy="3769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53C4D-4B91-48D7-A77B-0F59DE899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92" r="29093"/>
          <a:stretch/>
        </p:blipFill>
        <p:spPr>
          <a:xfrm>
            <a:off x="274320" y="1652609"/>
            <a:ext cx="3383280" cy="350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420D4-1A0B-4250-8C82-3327963D8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54" r="25288"/>
          <a:stretch/>
        </p:blipFill>
        <p:spPr>
          <a:xfrm>
            <a:off x="3657600" y="3503321"/>
            <a:ext cx="2560320" cy="30871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096AA8-5F35-410F-A40D-A0B665D7584C}"/>
              </a:ext>
            </a:extLst>
          </p:cNvPr>
          <p:cNvSpPr txBox="1">
            <a:spLocks/>
          </p:cNvSpPr>
          <p:nvPr/>
        </p:nvSpPr>
        <p:spPr>
          <a:xfrm>
            <a:off x="356592" y="114595"/>
            <a:ext cx="7364017" cy="105039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Final 2016 beta national totals</a:t>
            </a:r>
          </a:p>
        </p:txBody>
      </p:sp>
    </p:spTree>
    <p:extLst>
      <p:ext uri="{BB962C8B-B14F-4D97-AF65-F5344CB8AC3E}">
        <p14:creationId xmlns:p14="http://schemas.microsoft.com/office/powerpoint/2010/main" val="2744581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73633-6FA2-44B1-B53E-CB6BD208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B5A293-E4C7-44AE-B838-64093ECC26B5}"/>
              </a:ext>
            </a:extLst>
          </p:cNvPr>
          <p:cNvSpPr txBox="1">
            <a:spLocks/>
          </p:cNvSpPr>
          <p:nvPr/>
        </p:nvSpPr>
        <p:spPr>
          <a:xfrm>
            <a:off x="304800" y="1066800"/>
            <a:ext cx="3429000" cy="163058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/>
              <a:t>Historical perspective:</a:t>
            </a:r>
          </a:p>
          <a:p>
            <a:pPr algn="ctr"/>
            <a:r>
              <a:rPr lang="en-US" sz="3200" dirty="0"/>
              <a:t>Fires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59CE2-745D-49EB-B0BF-BA81BB8B824F}"/>
              </a:ext>
            </a:extLst>
          </p:cNvPr>
          <p:cNvSpPr txBox="1"/>
          <p:nvPr/>
        </p:nvSpPr>
        <p:spPr>
          <a:xfrm>
            <a:off x="6404707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includes AK fires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DDE28-2C28-4AA9-89FD-BF7A4297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33" y="8100"/>
            <a:ext cx="5363012" cy="3223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FFE7A-0B03-4070-821A-C9BC2A8AB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3" y="3231614"/>
            <a:ext cx="6019800" cy="36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875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AA00FA-6493-4C57-B9F2-9ED71DD5C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32"/>
            <a:ext cx="8229600" cy="5102030"/>
          </a:xfrm>
        </p:spPr>
        <p:txBody>
          <a:bodyPr>
            <a:normAutofit/>
          </a:bodyPr>
          <a:lstStyle/>
          <a:p>
            <a:r>
              <a:rPr lang="en-US" sz="3200" dirty="0"/>
              <a:t>Fire Inventory from NCAR (FINN) global dataset</a:t>
            </a:r>
          </a:p>
          <a:p>
            <a:pPr lvl="1"/>
            <a:r>
              <a:rPr lang="en-US" sz="2800" dirty="0"/>
              <a:t>Used for Mexico and first 3 months of year in Canada</a:t>
            </a:r>
          </a:p>
          <a:p>
            <a:r>
              <a:rPr lang="en-US" sz="3200" dirty="0"/>
              <a:t>Environment Canada Inventory</a:t>
            </a:r>
          </a:p>
          <a:p>
            <a:pPr lvl="1"/>
            <a:r>
              <a:rPr lang="en-US" sz="2800" dirty="0"/>
              <a:t>Year 2016 inventory (April-December)</a:t>
            </a:r>
          </a:p>
          <a:p>
            <a:pPr lvl="1"/>
            <a:r>
              <a:rPr lang="en-US" sz="2800" dirty="0"/>
              <a:t>Used FINN to fill in missing time periods</a:t>
            </a:r>
          </a:p>
          <a:p>
            <a:pPr lvl="1"/>
            <a:r>
              <a:rPr lang="en-US" sz="2800" dirty="0"/>
              <a:t>Fort McMurray fire (1.5M acres; May-Aug)</a:t>
            </a:r>
          </a:p>
          <a:p>
            <a:pPr lvl="2"/>
            <a:r>
              <a:rPr lang="en-US" sz="2800" dirty="0"/>
              <a:t>Otherwise a quiet year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75E62-74B9-46F8-A194-ECC79E31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CC47AD-410B-4355-8476-98C15AB5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55832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International Fire Inventory for 2016beta (</a:t>
            </a:r>
            <a:r>
              <a:rPr lang="en-US" sz="3200" dirty="0" err="1"/>
              <a:t>ptfire_othna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806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E4AE5E-F928-064B-972A-2E591040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74" y="1120810"/>
            <a:ext cx="5036858" cy="5652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08080"/>
            <a:ext cx="3657600" cy="5026900"/>
          </a:xfrm>
        </p:spPr>
        <p:txBody>
          <a:bodyPr>
            <a:normAutofit/>
          </a:bodyPr>
          <a:lstStyle/>
          <a:p>
            <a:r>
              <a:rPr lang="en-US" sz="2400" dirty="0"/>
              <a:t>Specification Sheets</a:t>
            </a:r>
          </a:p>
          <a:p>
            <a:r>
              <a:rPr lang="en-US" sz="2400" dirty="0"/>
              <a:t>27 documents in a standardized format</a:t>
            </a:r>
          </a:p>
          <a:p>
            <a:r>
              <a:rPr lang="en-US" sz="2400" dirty="0"/>
              <a:t>Describe sector, the SCCs/sources included in the sector, sources of data, processing methods</a:t>
            </a:r>
          </a:p>
          <a:p>
            <a:r>
              <a:rPr lang="en-US" sz="2400" dirty="0"/>
              <a:t>Graphical and tabular summaries of the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672" y="1031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beta Release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178987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55618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Quality assure 2016beta and make improvements where possible</a:t>
            </a:r>
          </a:p>
          <a:p>
            <a:pPr lvl="1"/>
            <a:r>
              <a:rPr lang="en-US" sz="2000" dirty="0"/>
              <a:t>Incorporate more national and state agency fire information datasets</a:t>
            </a:r>
          </a:p>
          <a:p>
            <a:pPr lvl="1"/>
            <a:r>
              <a:rPr lang="en-US" sz="2000" dirty="0"/>
              <a:t>Respond to any comments provided by May 31st</a:t>
            </a:r>
          </a:p>
          <a:p>
            <a:r>
              <a:rPr lang="en-US" sz="2400" b="1" dirty="0"/>
              <a:t>Differences from beta</a:t>
            </a:r>
          </a:p>
          <a:p>
            <a:pPr lvl="1"/>
            <a:r>
              <a:rPr lang="en-US" sz="2200" dirty="0"/>
              <a:t>Base Year (2016): Incorporate national fire datasets</a:t>
            </a:r>
          </a:p>
          <a:p>
            <a:pPr lvl="2"/>
            <a:r>
              <a:rPr lang="en-US" sz="2200" dirty="0"/>
              <a:t>Forest Service Activity Tracking System (FACTS) data from the USFS-USDA</a:t>
            </a:r>
          </a:p>
          <a:p>
            <a:pPr lvl="2"/>
            <a:r>
              <a:rPr lang="en-US" sz="2200" dirty="0"/>
              <a:t>National Fire Plan Operations and Reporting System (NFPORS) database from Dept of Interior</a:t>
            </a:r>
          </a:p>
          <a:p>
            <a:pPr lvl="2"/>
            <a:r>
              <a:rPr lang="en-US" sz="2200" dirty="0"/>
              <a:t>Any state-submitted and other changes (NJ, KS, NC, CA)</a:t>
            </a:r>
          </a:p>
          <a:p>
            <a:pPr lvl="1"/>
            <a:r>
              <a:rPr lang="en-US" sz="2400" dirty="0"/>
              <a:t>Possible alternative fire scenarios for future year modeling?</a:t>
            </a:r>
          </a:p>
          <a:p>
            <a:r>
              <a:rPr lang="en-US" sz="2400" b="1" dirty="0"/>
              <a:t>Milestones</a:t>
            </a:r>
          </a:p>
          <a:p>
            <a:pPr lvl="1"/>
            <a:r>
              <a:rPr lang="en-US" sz="2000" dirty="0"/>
              <a:t>Expected review date: June 30 2019</a:t>
            </a:r>
          </a:p>
          <a:p>
            <a:pPr lvl="1"/>
            <a:r>
              <a:rPr lang="en-US" sz="20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16" y="381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Fires: 2016v1</a:t>
            </a:r>
          </a:p>
        </p:txBody>
      </p:sp>
    </p:spTree>
    <p:extLst>
      <p:ext uri="{BB962C8B-B14F-4D97-AF65-F5344CB8AC3E}">
        <p14:creationId xmlns:p14="http://schemas.microsoft.com/office/powerpoint/2010/main" val="3891921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90" y="2676180"/>
            <a:ext cx="8576042" cy="391433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Doug Boyer (TCEQ), Jeff Vukovich (EPA)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3</a:t>
            </a:r>
            <a:r>
              <a:rPr lang="en-US" sz="2800" baseline="30000" dirty="0"/>
              <a:t>rd</a:t>
            </a:r>
            <a:r>
              <a:rPr lang="en-US" sz="2800" dirty="0"/>
              <a:t> Tuesday at 3:30pm Eastern</a:t>
            </a:r>
          </a:p>
          <a:p>
            <a:pPr marL="109728" indent="0">
              <a:buNone/>
            </a:pPr>
            <a:endParaRPr lang="en-US" sz="2800" b="1" u="sng" dirty="0"/>
          </a:p>
          <a:p>
            <a:r>
              <a:rPr lang="en-US" sz="2800" b="1" u="sng" dirty="0"/>
              <a:t>Wiki</a:t>
            </a:r>
            <a:r>
              <a:rPr lang="en-US" sz="2800" dirty="0"/>
              <a:t>: </a:t>
            </a:r>
            <a:r>
              <a:rPr lang="en-US" sz="2400" dirty="0">
                <a:hlinkClick r:id="rId2"/>
              </a:rPr>
              <a:t>http://views.cira.colostate.edu/wiki/wiki/9172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990" y="820886"/>
            <a:ext cx="497321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Biogenic Workgroup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1E832-A71D-49AD-A7A8-A324D608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06" y="276295"/>
            <a:ext cx="3574977" cy="22321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8172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5C3FA-F79D-458D-A531-BE019A3E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8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2016 alpha consisted only of a BEISv3.61 simulation</a:t>
            </a:r>
          </a:p>
          <a:p>
            <a:r>
              <a:rPr lang="en-US" dirty="0"/>
              <a:t>MEGANv3 software made available by TCEQ </a:t>
            </a:r>
          </a:p>
          <a:p>
            <a:r>
              <a:rPr lang="en-US" dirty="0"/>
              <a:t>TCEQ acquired 2016 MCIP data from USEPA</a:t>
            </a:r>
          </a:p>
          <a:p>
            <a:r>
              <a:rPr lang="en-US" dirty="0"/>
              <a:t>TCEQ ran MEGANv3 for 2016 using MCIP data</a:t>
            </a:r>
          </a:p>
          <a:p>
            <a:r>
              <a:rPr lang="en-US" dirty="0"/>
              <a:t>Workgroup did some comparisons vs. BEIS3</a:t>
            </a:r>
          </a:p>
          <a:p>
            <a:r>
              <a:rPr lang="en-US" dirty="0"/>
              <a:t>Minor water correction made to BELD4 and BEIS3 rerun </a:t>
            </a:r>
          </a:p>
          <a:p>
            <a:r>
              <a:rPr lang="en-US" dirty="0"/>
              <a:t>BEIS3 (water correction) and MEGANv3 “default” simulations made available for 2016 beta release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4C694-BC63-4E0D-B854-583FD6D0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8521E5-F32D-486E-B370-8006FCA5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Biogenics</a:t>
            </a:r>
            <a:r>
              <a:rPr lang="en-US" sz="4000" dirty="0"/>
              <a:t>: 2016beta summary</a:t>
            </a:r>
          </a:p>
        </p:txBody>
      </p:sp>
    </p:spTree>
    <p:extLst>
      <p:ext uri="{BB962C8B-B14F-4D97-AF65-F5344CB8AC3E}">
        <p14:creationId xmlns:p14="http://schemas.microsoft.com/office/powerpoint/2010/main" val="1223782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9FF180-BB11-4DBB-ADA1-A5019D79E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7" y="1828800"/>
            <a:ext cx="8963025" cy="42355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C36EF-8DA6-474B-B3F9-3CC0EA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226BB-6D66-4D29-93B2-991D9846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2016beta: BELD4 Water fix</a:t>
            </a:r>
          </a:p>
        </p:txBody>
      </p:sp>
    </p:spTree>
    <p:extLst>
      <p:ext uri="{BB962C8B-B14F-4D97-AF65-F5344CB8AC3E}">
        <p14:creationId xmlns:p14="http://schemas.microsoft.com/office/powerpoint/2010/main" val="591488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994437-8986-499E-9499-5BDD462BE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263966"/>
            <a:ext cx="5010150" cy="2905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C1C8F-39A6-4FCA-850C-BFDD3CE4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B5B8A-AE60-4129-8DC7-076685FC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2016beta: </a:t>
            </a:r>
            <a:r>
              <a:rPr lang="en-US" dirty="0" err="1"/>
              <a:t>Landuse</a:t>
            </a:r>
            <a:r>
              <a:rPr lang="en-US" dirty="0"/>
              <a:t> comparisons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C1DD4-61B3-4F4C-AE0A-486E6676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015419"/>
            <a:ext cx="4761072" cy="28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96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443C9-B551-4867-AC2A-71BEEC8FA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714" y="1417638"/>
            <a:ext cx="7662572" cy="52919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33204-BB44-4F05-854A-BC36F7E3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009F61-FF6D-4766-946F-19602383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7844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MEGAN vs. BEIS3 emissions: July ISOP</a:t>
            </a:r>
          </a:p>
        </p:txBody>
      </p:sp>
    </p:spTree>
    <p:extLst>
      <p:ext uri="{BB962C8B-B14F-4D97-AF65-F5344CB8AC3E}">
        <p14:creationId xmlns:p14="http://schemas.microsoft.com/office/powerpoint/2010/main" val="37906575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718954-998F-4869-9BE4-95E3D1A25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53581"/>
            <a:ext cx="7948449" cy="52594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80AF4-018C-43D1-98A4-F48E3238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1286F4-5040-47AE-A20C-49EBF2DA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MEGAN vs. BEIS3 emissions: July Nitric Oxide</a:t>
            </a:r>
          </a:p>
        </p:txBody>
      </p:sp>
    </p:spTree>
    <p:extLst>
      <p:ext uri="{BB962C8B-B14F-4D97-AF65-F5344CB8AC3E}">
        <p14:creationId xmlns:p14="http://schemas.microsoft.com/office/powerpoint/2010/main" val="22397392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Approach</a:t>
            </a:r>
          </a:p>
          <a:p>
            <a:pPr lvl="1"/>
            <a:r>
              <a:rPr lang="en-US" sz="2000" dirty="0"/>
              <a:t>Investigate input data improvements and software/science updates; respond to any comments that are due by May 31</a:t>
            </a:r>
          </a:p>
          <a:p>
            <a:pPr lvl="1"/>
            <a:r>
              <a:rPr lang="en-US" sz="2000" dirty="0"/>
              <a:t>Looking for air quality model evaluation results (one run with BEIS3 and one with MEGAN comparison)</a:t>
            </a:r>
          </a:p>
          <a:p>
            <a:r>
              <a:rPr lang="en-US" sz="2400" b="1" dirty="0"/>
              <a:t>Differences from beta</a:t>
            </a:r>
          </a:p>
          <a:p>
            <a:pPr lvl="1"/>
            <a:r>
              <a:rPr lang="en-US" sz="2000" dirty="0"/>
              <a:t>Base Year (2016): possibilities include:</a:t>
            </a:r>
          </a:p>
          <a:p>
            <a:pPr lvl="2"/>
            <a:r>
              <a:rPr lang="en-US" sz="2000" dirty="0"/>
              <a:t>Environment Canada BELD4 </a:t>
            </a:r>
            <a:r>
              <a:rPr lang="en-US" sz="2000" dirty="0" err="1"/>
              <a:t>landuse</a:t>
            </a:r>
            <a:r>
              <a:rPr lang="en-US" sz="2000" dirty="0"/>
              <a:t> implementation</a:t>
            </a:r>
          </a:p>
          <a:p>
            <a:pPr lvl="2"/>
            <a:r>
              <a:rPr lang="en-US" sz="2000" dirty="0"/>
              <a:t>Arizona </a:t>
            </a:r>
            <a:r>
              <a:rPr lang="en-US" sz="2000" dirty="0" err="1"/>
              <a:t>landuse</a:t>
            </a:r>
            <a:r>
              <a:rPr lang="en-US" sz="2000" dirty="0"/>
              <a:t> update </a:t>
            </a:r>
          </a:p>
          <a:p>
            <a:pPr lvl="2"/>
            <a:r>
              <a:rPr lang="en-US" sz="2000" dirty="0"/>
              <a:t>No MEGANv3 updates planned</a:t>
            </a:r>
          </a:p>
          <a:p>
            <a:pPr lvl="2"/>
            <a:r>
              <a:rPr lang="en-US" sz="2000" dirty="0"/>
              <a:t>Possible emissions flux observation </a:t>
            </a:r>
            <a:r>
              <a:rPr lang="en-US" sz="2000" dirty="0" err="1"/>
              <a:t>comparions</a:t>
            </a:r>
            <a:r>
              <a:rPr lang="en-US" sz="2000" dirty="0"/>
              <a:t> for summer of 2013</a:t>
            </a:r>
          </a:p>
          <a:p>
            <a:pPr lvl="1"/>
            <a:r>
              <a:rPr lang="en-US" sz="2000" dirty="0"/>
              <a:t>Projection Years (2023 &amp; 2028): N/A</a:t>
            </a:r>
          </a:p>
          <a:p>
            <a:r>
              <a:rPr lang="en-US" sz="2400" b="1" dirty="0"/>
              <a:t>Milestones</a:t>
            </a:r>
          </a:p>
          <a:p>
            <a:pPr lvl="1"/>
            <a:r>
              <a:rPr lang="en-US" sz="2000" dirty="0"/>
              <a:t>Expected review date: June 2019</a:t>
            </a:r>
          </a:p>
          <a:p>
            <a:pPr lvl="1"/>
            <a:r>
              <a:rPr lang="en-US" sz="2000" dirty="0"/>
              <a:t>Expected release date: Summer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894BD-DCE2-4A96-A9AF-225BBEAC2A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Biogenic Workgroup: 2016v1</a:t>
            </a:r>
          </a:p>
        </p:txBody>
      </p:sp>
    </p:spTree>
    <p:extLst>
      <p:ext uri="{BB962C8B-B14F-4D97-AF65-F5344CB8AC3E}">
        <p14:creationId xmlns:p14="http://schemas.microsoft.com/office/powerpoint/2010/main" val="15519593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861785"/>
            <a:ext cx="8784432" cy="390616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Co-leads</a:t>
            </a:r>
            <a:r>
              <a:rPr lang="en-US" sz="2800" dirty="0"/>
              <a:t>: Eric </a:t>
            </a:r>
            <a:r>
              <a:rPr lang="en-US" sz="2800" dirty="0" err="1"/>
              <a:t>Zalewsky</a:t>
            </a:r>
            <a:r>
              <a:rPr lang="en-US" sz="2800" dirty="0"/>
              <a:t> (NY DEC), Zac Adelman (LADCO)</a:t>
            </a:r>
          </a:p>
          <a:p>
            <a:endParaRPr lang="en-US" sz="2000" dirty="0"/>
          </a:p>
          <a:p>
            <a:r>
              <a:rPr lang="en-US" sz="2800" b="1" u="sng" dirty="0"/>
              <a:t>Schedule</a:t>
            </a:r>
            <a:r>
              <a:rPr lang="en-US" sz="2800" dirty="0"/>
              <a:t>: Calls on 4</a:t>
            </a:r>
            <a:r>
              <a:rPr lang="en-US" sz="2800" baseline="30000" dirty="0"/>
              <a:t>th</a:t>
            </a:r>
            <a:r>
              <a:rPr lang="en-US" sz="2800" dirty="0"/>
              <a:t> Thursday at 3:00pm Eastern</a:t>
            </a:r>
          </a:p>
          <a:p>
            <a:pPr marL="109728" indent="0">
              <a:buNone/>
            </a:pPr>
            <a:endParaRPr lang="en-US" sz="2600" dirty="0"/>
          </a:p>
          <a:p>
            <a:r>
              <a:rPr lang="en-US" sz="2800" b="1" u="sng" dirty="0"/>
              <a:t>Wiki</a:t>
            </a:r>
            <a:r>
              <a:rPr lang="en-US" sz="2800" dirty="0"/>
              <a:t>:</a:t>
            </a:r>
            <a:r>
              <a:rPr lang="en-US" sz="3200" dirty="0"/>
              <a:t> </a:t>
            </a:r>
            <a:r>
              <a:rPr lang="en-US" sz="2400" dirty="0">
                <a:hlinkClick r:id="rId2"/>
              </a:rPr>
              <a:t>http://views.cira.colostate.edu/wiki/wiki/9190</a:t>
            </a:r>
            <a:endParaRPr lang="en-US" sz="2400" dirty="0"/>
          </a:p>
          <a:p>
            <a:endParaRPr lang="en-US" sz="2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340" y="685800"/>
            <a:ext cx="568452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Emissions Modeling Workgroup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15B99-352E-0848-91D9-7F436C0D1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4" r="3601" b="5155"/>
          <a:stretch/>
        </p:blipFill>
        <p:spPr>
          <a:xfrm>
            <a:off x="6301740" y="152400"/>
            <a:ext cx="2613660" cy="2362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6508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A8F153-0B7C-7643-B9F8-FE3EE08C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32"/>
            <a:ext cx="8555832" cy="4767068"/>
          </a:xfrm>
        </p:spPr>
        <p:txBody>
          <a:bodyPr>
            <a:normAutofit/>
          </a:bodyPr>
          <a:lstStyle/>
          <a:p>
            <a:r>
              <a:rPr lang="en-US" b="1" u="sng" dirty="0"/>
              <a:t>Scope</a:t>
            </a:r>
            <a:r>
              <a:rPr lang="en-US" dirty="0"/>
              <a:t>: To test and help document the emissions modeling platform</a:t>
            </a:r>
          </a:p>
          <a:p>
            <a:pPr lvl="1"/>
            <a:r>
              <a:rPr lang="en-US" dirty="0"/>
              <a:t>EPA OAQPS will build the beta and v1 modeling platforms</a:t>
            </a:r>
          </a:p>
          <a:p>
            <a:pPr lvl="1"/>
            <a:r>
              <a:rPr lang="en-US" dirty="0"/>
              <a:t>Workgroup will beta test the platform scripts and release package, document how to change the platform</a:t>
            </a:r>
          </a:p>
          <a:p>
            <a:r>
              <a:rPr lang="en-US" dirty="0"/>
              <a:t>Standardized plots available @ </a:t>
            </a:r>
            <a:r>
              <a:rPr lang="en-US" dirty="0">
                <a:hlinkClick r:id="rId2"/>
              </a:rPr>
              <a:t>LADCO</a:t>
            </a:r>
            <a:endParaRPr lang="en-US" dirty="0"/>
          </a:p>
          <a:p>
            <a:r>
              <a:rPr lang="en-US" dirty="0"/>
              <a:t>Interactive plotting tool available @ </a:t>
            </a:r>
            <a:r>
              <a:rPr lang="en-US" dirty="0">
                <a:hlinkClick r:id="rId3"/>
              </a:rPr>
              <a:t>IWDW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1BFCC-D5E2-8B43-822A-23D378A4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57795-85D8-B143-84D4-57AF2719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Modeling Workgroup</a:t>
            </a:r>
          </a:p>
        </p:txBody>
      </p:sp>
    </p:spTree>
    <p:extLst>
      <p:ext uri="{BB962C8B-B14F-4D97-AF65-F5344CB8AC3E}">
        <p14:creationId xmlns:p14="http://schemas.microsoft.com/office/powerpoint/2010/main" val="196954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877DA-BAC6-4408-B18A-9A8824D3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014C19-6BBC-4EB1-86E5-8BB0B6E9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from IWDW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66E3-6665-4122-9060-40DEB93E2259}"/>
              </a:ext>
            </a:extLst>
          </p:cNvPr>
          <p:cNvSpPr txBox="1"/>
          <p:nvPr/>
        </p:nvSpPr>
        <p:spPr>
          <a:xfrm>
            <a:off x="645427" y="1642859"/>
            <a:ext cx="784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Once you create an account, you can log in to submit a data request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6D416D2-DC4D-4C7F-BC79-5019D5D25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672" y="2237412"/>
            <a:ext cx="8229600" cy="39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20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A8F153-0B7C-7643-B9F8-FE3EE08C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32"/>
            <a:ext cx="8190072" cy="4767068"/>
          </a:xfrm>
        </p:spPr>
        <p:txBody>
          <a:bodyPr>
            <a:normAutofit/>
          </a:bodyPr>
          <a:lstStyle/>
          <a:p>
            <a:r>
              <a:rPr lang="en-US" dirty="0"/>
              <a:t>2016beta work to date</a:t>
            </a:r>
          </a:p>
          <a:p>
            <a:pPr lvl="1"/>
            <a:r>
              <a:rPr lang="en-US" dirty="0"/>
              <a:t>Reviewed and edited inventory WG documentation</a:t>
            </a:r>
          </a:p>
          <a:p>
            <a:pPr lvl="1"/>
            <a:r>
              <a:rPr lang="en-US" dirty="0"/>
              <a:t>Created summary plots of the 2016beta emissions</a:t>
            </a:r>
          </a:p>
          <a:p>
            <a:pPr lvl="1"/>
            <a:r>
              <a:rPr lang="en-US" dirty="0"/>
              <a:t>Testing the 2016beta platform EPA processing scripts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1BFCC-D5E2-8B43-822A-23D378A4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57795-85D8-B143-84D4-57AF2719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Modeling Workgroup</a:t>
            </a:r>
          </a:p>
        </p:txBody>
      </p:sp>
    </p:spTree>
    <p:extLst>
      <p:ext uri="{BB962C8B-B14F-4D97-AF65-F5344CB8AC3E}">
        <p14:creationId xmlns:p14="http://schemas.microsoft.com/office/powerpoint/2010/main" val="13073430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A8F153-0B7C-7643-B9F8-FE3EE08C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32"/>
            <a:ext cx="8555832" cy="4767068"/>
          </a:xfrm>
        </p:spPr>
        <p:txBody>
          <a:bodyPr>
            <a:normAutofit/>
          </a:bodyPr>
          <a:lstStyle/>
          <a:p>
            <a:r>
              <a:rPr lang="en-US" dirty="0"/>
              <a:t>Plans for the next quarter</a:t>
            </a:r>
          </a:p>
          <a:p>
            <a:pPr lvl="1"/>
            <a:r>
              <a:rPr lang="en-US" dirty="0"/>
              <a:t>Detailed analysis of the 2016beta emissions: comparison to past EMPs (2011 and 2014), evaluate ancillary data</a:t>
            </a:r>
          </a:p>
          <a:p>
            <a:pPr lvl="1"/>
            <a:r>
              <a:rPr lang="en-US" dirty="0"/>
              <a:t>Document how to modify the platform: new modeling domains and different emissions data</a:t>
            </a:r>
          </a:p>
          <a:p>
            <a:pPr lvl="1"/>
            <a:r>
              <a:rPr lang="en-US" dirty="0"/>
              <a:t>Process new modeling domains and conduct air quality modeling/analysis</a:t>
            </a:r>
          </a:p>
          <a:p>
            <a:pPr lvl="1"/>
            <a:r>
              <a:rPr lang="en-US" dirty="0"/>
              <a:t>Collaborate with EPA OAQPS on 2016beta air quality model performance evaluation</a:t>
            </a:r>
          </a:p>
          <a:p>
            <a:pPr lvl="1"/>
            <a:r>
              <a:rPr lang="en-US" dirty="0"/>
              <a:t>Process future year inventories (2023 &amp; 2028)</a:t>
            </a:r>
          </a:p>
          <a:p>
            <a:pPr lvl="1"/>
            <a:r>
              <a:rPr lang="en-US" dirty="0"/>
              <a:t>Compare 2016v1 and 2016 beta emissions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1BFCC-D5E2-8B43-822A-23D378A4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57795-85D8-B143-84D4-57AF2719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Modeling Workgroup</a:t>
            </a:r>
          </a:p>
        </p:txBody>
      </p:sp>
    </p:spTree>
    <p:extLst>
      <p:ext uri="{BB962C8B-B14F-4D97-AF65-F5344CB8AC3E}">
        <p14:creationId xmlns:p14="http://schemas.microsoft.com/office/powerpoint/2010/main" val="13797236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784432" cy="5320145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Mexico</a:t>
            </a:r>
          </a:p>
          <a:p>
            <a:pPr lvl="1"/>
            <a:r>
              <a:rPr lang="en-US" sz="2400" dirty="0"/>
              <a:t>Beta emissions are the same as those in the alpha platform but we hope to have some improvements in time for 2016 v1 via a collaboration with SEMARNAT</a:t>
            </a:r>
          </a:p>
          <a:p>
            <a:pPr>
              <a:spcBef>
                <a:spcPts val="1200"/>
              </a:spcBef>
            </a:pPr>
            <a:r>
              <a:rPr lang="en-US" sz="2800" b="1" u="sng" dirty="0"/>
              <a:t>Canada</a:t>
            </a:r>
          </a:p>
          <a:p>
            <a:pPr lvl="1"/>
            <a:r>
              <a:rPr lang="en-US" sz="2400" dirty="0"/>
              <a:t>Beta emissions use a new 2015 inventory from Environment and Climate Change Canada</a:t>
            </a:r>
          </a:p>
          <a:p>
            <a:pPr lvl="1"/>
            <a:r>
              <a:rPr lang="en-US" sz="2400" dirty="0"/>
              <a:t>A corresponding future year inventory may be available for use this month</a:t>
            </a:r>
          </a:p>
          <a:p>
            <a:pPr lvl="1"/>
            <a:r>
              <a:rPr lang="en-US" sz="2400" dirty="0"/>
              <a:t>We hope that a consistent future year inventory will become available before 2016v1 is finalized</a:t>
            </a:r>
          </a:p>
          <a:p>
            <a:endParaRPr lang="en-US" sz="2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04800"/>
            <a:ext cx="7082076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International Emissions</a:t>
            </a:r>
          </a:p>
        </p:txBody>
      </p:sp>
    </p:spTree>
    <p:extLst>
      <p:ext uri="{BB962C8B-B14F-4D97-AF65-F5344CB8AC3E}">
        <p14:creationId xmlns:p14="http://schemas.microsoft.com/office/powerpoint/2010/main" val="1563503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2C12D5-FA08-4399-8149-0BFB85C3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84" y="1524000"/>
            <a:ext cx="8555832" cy="4538468"/>
          </a:xfrm>
        </p:spPr>
        <p:txBody>
          <a:bodyPr>
            <a:normAutofit/>
          </a:bodyPr>
          <a:lstStyle/>
          <a:p>
            <a:r>
              <a:rPr lang="en-US" sz="2800" dirty="0"/>
              <a:t>Emissions and other inputs to the air quality model will be made available via the IWDW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EPA will share its 2016 meteorological input data for air quality modeling with the IWDW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EPA will be modeling the 2016 beta base year with </a:t>
            </a:r>
            <a:r>
              <a:rPr lang="en-US" sz="2800" dirty="0" err="1"/>
              <a:t>CAMx</a:t>
            </a:r>
            <a:r>
              <a:rPr lang="en-US" sz="2800" dirty="0"/>
              <a:t> and CMAQ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2028beta will be modeled this summer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EPA does not currently plan to model 2023beta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BDC87-726C-4C67-9C91-A7937B3D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A50DD2-EDCC-4E36-8269-EB008F97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Meteorology and Air Quality Modeling</a:t>
            </a:r>
          </a:p>
        </p:txBody>
      </p:sp>
    </p:spTree>
    <p:extLst>
      <p:ext uri="{BB962C8B-B14F-4D97-AF65-F5344CB8AC3E}">
        <p14:creationId xmlns:p14="http://schemas.microsoft.com/office/powerpoint/2010/main" val="25426761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Workgroups will be prioritizing their work to produce version 1.0 of the 2016 inventory by summer 2019; including projections to 2023 and 2028</a:t>
            </a:r>
          </a:p>
          <a:p>
            <a:pPr>
              <a:spcBef>
                <a:spcPts val="1200"/>
              </a:spcBef>
            </a:pPr>
            <a:r>
              <a:rPr lang="en-US" dirty="0"/>
              <a:t>Collecting information on prospective uses of the alpha and beta platforms: </a:t>
            </a:r>
            <a:r>
              <a:rPr lang="en-US" b="1" dirty="0"/>
              <a:t>let us know</a:t>
            </a:r>
          </a:p>
          <a:p>
            <a:pPr>
              <a:spcBef>
                <a:spcPts val="1200"/>
              </a:spcBef>
            </a:pPr>
            <a:r>
              <a:rPr lang="en-US" dirty="0"/>
              <a:t>Quarterly outreach calls by the Collaborative to report out on progress: </a:t>
            </a:r>
            <a:r>
              <a:rPr lang="en-US" b="1" dirty="0"/>
              <a:t>mark your calendar</a:t>
            </a:r>
          </a:p>
          <a:p>
            <a:pPr marL="109728" indent="0">
              <a:buNone/>
            </a:pPr>
            <a:endParaRPr lang="en-US" b="1" u="sng" dirty="0"/>
          </a:p>
          <a:p>
            <a:pPr marL="109728" indent="0" algn="ctr">
              <a:buNone/>
            </a:pPr>
            <a:r>
              <a:rPr lang="en-US" b="1" u="sng" dirty="0"/>
              <a:t>Next outreach call:</a:t>
            </a:r>
          </a:p>
          <a:p>
            <a:pPr marL="109728" indent="0" algn="ctr">
              <a:buNone/>
            </a:pPr>
            <a:r>
              <a:rPr lang="en-US" b="1" u="sng" dirty="0"/>
              <a:t>June 26, 2019 at 12:00 Eastern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Inventory Collaborative Next Steps</a:t>
            </a:r>
          </a:p>
        </p:txBody>
      </p:sp>
    </p:spTree>
    <p:extLst>
      <p:ext uri="{BB962C8B-B14F-4D97-AF65-F5344CB8AC3E}">
        <p14:creationId xmlns:p14="http://schemas.microsoft.com/office/powerpoint/2010/main" val="39089563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89929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/>
              <a:t>These slides, answers to the questions posed during this webinar, notes: </a:t>
            </a:r>
          </a:p>
          <a:p>
            <a:endParaRPr lang="en-US" dirty="0"/>
          </a:p>
          <a:p>
            <a:pPr marL="109728" indent="0" algn="ctr">
              <a:buNone/>
            </a:pPr>
            <a:r>
              <a:rPr lang="en-US" u="sng" dirty="0">
                <a:hlinkClick r:id="rId2"/>
              </a:rPr>
              <a:t>http://views.cira.colostate.edu/wiki/wiki/10198</a:t>
            </a:r>
            <a:endParaRPr lang="en-US" u="sng" dirty="0"/>
          </a:p>
          <a:p>
            <a:pPr marL="109728" indent="0" algn="ctr">
              <a:buNone/>
            </a:pPr>
            <a:endParaRPr lang="en-US" dirty="0"/>
          </a:p>
          <a:p>
            <a:r>
              <a:rPr lang="en-US" dirty="0"/>
              <a:t>Main National Inventory Collaborative Wiki includes live workgroup wikis, documentation, calendar:</a:t>
            </a:r>
          </a:p>
          <a:p>
            <a:pPr marL="109728" indent="0">
              <a:buNone/>
            </a:pPr>
            <a:endParaRPr lang="en-US" dirty="0">
              <a:hlinkClick r:id="rId3"/>
            </a:endParaRPr>
          </a:p>
          <a:p>
            <a:pPr marL="109728" indent="0">
              <a:buNone/>
            </a:pPr>
            <a:r>
              <a:rPr lang="en-US" dirty="0">
                <a:hlinkClick r:id="rId3"/>
              </a:rPr>
              <a:t>http://views.cira.colostate.edu/wiki/wiki/9169</a:t>
            </a: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 algn="ctr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Inventory Collaborative Wiki</a:t>
            </a:r>
          </a:p>
        </p:txBody>
      </p:sp>
    </p:spTree>
    <p:extLst>
      <p:ext uri="{BB962C8B-B14F-4D97-AF65-F5344CB8AC3E}">
        <p14:creationId xmlns:p14="http://schemas.microsoft.com/office/powerpoint/2010/main" val="2663191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CA3DF77-2B3F-4EF3-A2B8-6B6522A96C8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30EAE37-BC85-4759-9C9E-F68A6AF24B3E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970EF46-915A-412A-813C-F93EF44ECBF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B57FAB2-089D-4022-A3B5-CECC9D51147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D139BEB-F614-4C14-B8F5-6F0416C106C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F1A4805B-0ED3-4C0D-84BF-55695638947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05A2B18E-67DE-4A18-808E-9E5D35779A9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61843</TotalTime>
  <Words>5109</Words>
  <Application>Microsoft Macintosh PowerPoint</Application>
  <PresentationFormat>On-screen Show (4:3)</PresentationFormat>
  <Paragraphs>724</Paragraphs>
  <Slides>95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5" baseType="lpstr">
      <vt:lpstr>Arial</vt:lpstr>
      <vt:lpstr>Calibri</vt:lpstr>
      <vt:lpstr>Century Gothic</vt:lpstr>
      <vt:lpstr>Lucida Sans Unicode</vt:lpstr>
      <vt:lpstr>Rambla</vt:lpstr>
      <vt:lpstr>Verdana</vt:lpstr>
      <vt:lpstr>Wingdings</vt:lpstr>
      <vt:lpstr>Wingdings 2</vt:lpstr>
      <vt:lpstr>Wingdings 3</vt:lpstr>
      <vt:lpstr>Concourse</vt:lpstr>
      <vt:lpstr>Quarterly Update on the National Inventory Collaborative</vt:lpstr>
      <vt:lpstr>Webinar Ground Rules: Questions?</vt:lpstr>
      <vt:lpstr>Overview of the Collaborative</vt:lpstr>
      <vt:lpstr>2016 EMP Schedule</vt:lpstr>
      <vt:lpstr>Organizational Structure</vt:lpstr>
      <vt:lpstr>Objectives of Today’s Webinar</vt:lpstr>
      <vt:lpstr>2016 beta Release</vt:lpstr>
      <vt:lpstr>2016 beta Release Documentation</vt:lpstr>
      <vt:lpstr>Downloading from IWDW</vt:lpstr>
      <vt:lpstr>Downloading from IWDW</vt:lpstr>
      <vt:lpstr>Downloading from IWDW</vt:lpstr>
      <vt:lpstr>National NOx Emissions by Sector</vt:lpstr>
      <vt:lpstr>2016 Annual 12-km Gridded NOx Emissions (tons/year)</vt:lpstr>
      <vt:lpstr>Regional NOx Emissions by Sector</vt:lpstr>
      <vt:lpstr>SESARM State NOx Emissions by Sector</vt:lpstr>
      <vt:lpstr>National VOC Emissions by Sector</vt:lpstr>
      <vt:lpstr>2016 Annual 12-km Gridded VOC Emissions (tons/year)</vt:lpstr>
      <vt:lpstr>2016 Annual 12-km Gridded VOC* Emissions (tons/year)</vt:lpstr>
      <vt:lpstr>Regional VOC Emissions by Sector</vt:lpstr>
      <vt:lpstr>National PM2.5 Emissions by Sector</vt:lpstr>
      <vt:lpstr>2016 Annual 12-km Gridded PM2.5 Emissions (tons/year)</vt:lpstr>
      <vt:lpstr>Regional PM2.5 Emissions by Sector</vt:lpstr>
      <vt:lpstr>National SO2 Emissions by Sector</vt:lpstr>
      <vt:lpstr>2016 Annual 12-km Gridded SO2 Emissions (tons/year)</vt:lpstr>
      <vt:lpstr>Regional SO2 Emissions by Sector</vt:lpstr>
      <vt:lpstr>National NH3 Emissions by Sector</vt:lpstr>
      <vt:lpstr>2016 Annual 12-km Gridded NH3 Emissions (tons/year)</vt:lpstr>
      <vt:lpstr>Regional NH3 Emissions by Sector</vt:lpstr>
      <vt:lpstr>2016 beta Release Next Steps</vt:lpstr>
      <vt:lpstr>Collaborative Workgroup Reports</vt:lpstr>
      <vt:lpstr>Electricity Generating  Units (EGU) Workgroup</vt:lpstr>
      <vt:lpstr>EGU Workgroup: 2016 beta</vt:lpstr>
      <vt:lpstr>EGU Workgroup: ERTAC-EGU</vt:lpstr>
      <vt:lpstr>EGU Workgroup: ERTAC-EGU</vt:lpstr>
      <vt:lpstr>EGU Workgroup: IPM</vt:lpstr>
      <vt:lpstr>IPM EGU: Ozone Season NOx Emissions</vt:lpstr>
      <vt:lpstr>Comparing 2016 Beta Inventory with IPM and ERTAC Projections</vt:lpstr>
      <vt:lpstr>Non-EGU Point Workgroup</vt:lpstr>
      <vt:lpstr>Non-EGU Point Workgroup: 2016beta</vt:lpstr>
      <vt:lpstr>PowerPoint Presentation</vt:lpstr>
      <vt:lpstr>PowerPoint Presentation</vt:lpstr>
      <vt:lpstr>Non-EGU Point Workgroup: 2016v1</vt:lpstr>
      <vt:lpstr>Nonpoint Workgroup</vt:lpstr>
      <vt:lpstr>Nonpoint Workgroup: 2016beta</vt:lpstr>
      <vt:lpstr>PowerPoint Presentation</vt:lpstr>
      <vt:lpstr>Nonpoint Workgroup: 2016v1</vt:lpstr>
      <vt:lpstr>Oil and Gas Workgroup</vt:lpstr>
      <vt:lpstr>Oil and Gas: 2016beta summary</vt:lpstr>
      <vt:lpstr>PowerPoint Presentation</vt:lpstr>
      <vt:lpstr>PowerPoint Presentation</vt:lpstr>
      <vt:lpstr>PowerPoint Presentation</vt:lpstr>
      <vt:lpstr>Oil and Gas Workgroup: 2016v1</vt:lpstr>
      <vt:lpstr>Onroad Mobile Workgroup</vt:lpstr>
      <vt:lpstr>Onroad Workgroup: Beta Summary</vt:lpstr>
      <vt:lpstr>2016 beta Onroad Mobile  Annual NOx Emissions</vt:lpstr>
      <vt:lpstr>Onroad NOx Emissions Differences </vt:lpstr>
      <vt:lpstr>2016 Beta U.S. Onroad Emissions</vt:lpstr>
      <vt:lpstr>2016 Beta U.S. Onroad Emissions</vt:lpstr>
      <vt:lpstr>2016 Onroad NOx to 2023 and 2028</vt:lpstr>
      <vt:lpstr>Onroad Workgroup: Path to 2016v1</vt:lpstr>
      <vt:lpstr>Nonroad Mobile Workgroup</vt:lpstr>
      <vt:lpstr>Nonroad Workgroup: 2016 beta summary</vt:lpstr>
      <vt:lpstr>Nonroad Workgroup: 2016 beta summary</vt:lpstr>
      <vt:lpstr>Nonroad Workgroup: 2016 beta summary</vt:lpstr>
      <vt:lpstr>Nonroad Workgroup: 2016v1</vt:lpstr>
      <vt:lpstr>Rail Workgroup </vt:lpstr>
      <vt:lpstr>Rail Workgroup: 2016 Beta</vt:lpstr>
      <vt:lpstr>PowerPoint Presentation</vt:lpstr>
      <vt:lpstr>PowerPoint Presentation</vt:lpstr>
      <vt:lpstr>PowerPoint Presentation</vt:lpstr>
      <vt:lpstr>Commercial Marine Vessel (CMV) Workgroup</vt:lpstr>
      <vt:lpstr>Marine Workgroup: 2016 Beta and v1</vt:lpstr>
      <vt:lpstr>Marine Workgroup: 2016 Beta and v1</vt:lpstr>
      <vt:lpstr>Fires Workgroup</vt:lpstr>
      <vt:lpstr>PowerPoint Presentation</vt:lpstr>
      <vt:lpstr>PowerPoint Presentation</vt:lpstr>
      <vt:lpstr>PowerPoint Presentation</vt:lpstr>
      <vt:lpstr>PowerPoint Presentation</vt:lpstr>
      <vt:lpstr>International Fire Inventory for 2016beta (ptfire_othna)</vt:lpstr>
      <vt:lpstr>Fires: 2016v1</vt:lpstr>
      <vt:lpstr>Biogenic Workgroup</vt:lpstr>
      <vt:lpstr>Biogenics: 2016beta summary</vt:lpstr>
      <vt:lpstr>2016beta: BELD4 Water fix</vt:lpstr>
      <vt:lpstr>2016beta: Landuse comparisons</vt:lpstr>
      <vt:lpstr>MEGAN vs. BEIS3 emissions: July ISOP</vt:lpstr>
      <vt:lpstr>MEGAN vs. BEIS3 emissions: July Nitric Oxide</vt:lpstr>
      <vt:lpstr>Biogenic Workgroup: 2016v1</vt:lpstr>
      <vt:lpstr>Emissions Modeling Workgroup</vt:lpstr>
      <vt:lpstr>Emissions Modeling Workgroup</vt:lpstr>
      <vt:lpstr>Emissions Modeling Workgroup</vt:lpstr>
      <vt:lpstr>Emissions Modeling Workgroup</vt:lpstr>
      <vt:lpstr>International Emissions</vt:lpstr>
      <vt:lpstr>Meteorology and Air Quality Modeling</vt:lpstr>
      <vt:lpstr>Inventory Collaborative Next Steps</vt:lpstr>
      <vt:lpstr>Inventory Collaborative Wiki</vt:lpstr>
    </vt:vector>
  </TitlesOfParts>
  <Company>US-EPA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Houyoux</dc:creator>
  <cp:lastModifiedBy>Zachariah Adelman</cp:lastModifiedBy>
  <cp:revision>1178</cp:revision>
  <cp:lastPrinted>2017-12-04T21:57:59Z</cp:lastPrinted>
  <dcterms:created xsi:type="dcterms:W3CDTF">2011-06-13T20:10:16Z</dcterms:created>
  <dcterms:modified xsi:type="dcterms:W3CDTF">2019-04-03T15:34:30Z</dcterms:modified>
</cp:coreProperties>
</file>